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6" r:id="rId1"/>
  </p:sldMasterIdLst>
  <p:notesMasterIdLst>
    <p:notesMasterId r:id="rId74"/>
  </p:notesMasterIdLst>
  <p:sldIdLst>
    <p:sldId id="256" r:id="rId2"/>
    <p:sldId id="422" r:id="rId3"/>
    <p:sldId id="257" r:id="rId4"/>
    <p:sldId id="258" r:id="rId5"/>
    <p:sldId id="262" r:id="rId6"/>
    <p:sldId id="337" r:id="rId7"/>
    <p:sldId id="325" r:id="rId8"/>
    <p:sldId id="322" r:id="rId9"/>
    <p:sldId id="442" r:id="rId10"/>
    <p:sldId id="366" r:id="rId11"/>
    <p:sldId id="358" r:id="rId12"/>
    <p:sldId id="359" r:id="rId13"/>
    <p:sldId id="327" r:id="rId14"/>
    <p:sldId id="332" r:id="rId15"/>
    <p:sldId id="340" r:id="rId16"/>
    <p:sldId id="315" r:id="rId17"/>
    <p:sldId id="273" r:id="rId18"/>
    <p:sldId id="341" r:id="rId19"/>
    <p:sldId id="352" r:id="rId20"/>
    <p:sldId id="353" r:id="rId21"/>
    <p:sldId id="401" r:id="rId22"/>
    <p:sldId id="344" r:id="rId23"/>
    <p:sldId id="369" r:id="rId24"/>
    <p:sldId id="424" r:id="rId25"/>
    <p:sldId id="375" r:id="rId26"/>
    <p:sldId id="349" r:id="rId27"/>
    <p:sldId id="378" r:id="rId28"/>
    <p:sldId id="381" r:id="rId29"/>
    <p:sldId id="395" r:id="rId30"/>
    <p:sldId id="274" r:id="rId31"/>
    <p:sldId id="379" r:id="rId32"/>
    <p:sldId id="405" r:id="rId33"/>
    <p:sldId id="408" r:id="rId34"/>
    <p:sldId id="428" r:id="rId35"/>
    <p:sldId id="399" r:id="rId36"/>
    <p:sldId id="388" r:id="rId37"/>
    <p:sldId id="425" r:id="rId38"/>
    <p:sldId id="400" r:id="rId39"/>
    <p:sldId id="403" r:id="rId40"/>
    <p:sldId id="397" r:id="rId41"/>
    <p:sldId id="432" r:id="rId42"/>
    <p:sldId id="433" r:id="rId43"/>
    <p:sldId id="441" r:id="rId44"/>
    <p:sldId id="398" r:id="rId45"/>
    <p:sldId id="407" r:id="rId46"/>
    <p:sldId id="404" r:id="rId47"/>
    <p:sldId id="409" r:id="rId48"/>
    <p:sldId id="435" r:id="rId49"/>
    <p:sldId id="410" r:id="rId50"/>
    <p:sldId id="411" r:id="rId51"/>
    <p:sldId id="412" r:id="rId52"/>
    <p:sldId id="413" r:id="rId53"/>
    <p:sldId id="439" r:id="rId54"/>
    <p:sldId id="414" r:id="rId55"/>
    <p:sldId id="415" r:id="rId56"/>
    <p:sldId id="416" r:id="rId57"/>
    <p:sldId id="438" r:id="rId58"/>
    <p:sldId id="440" r:id="rId59"/>
    <p:sldId id="417" r:id="rId60"/>
    <p:sldId id="418" r:id="rId61"/>
    <p:sldId id="419" r:id="rId62"/>
    <p:sldId id="436" r:id="rId63"/>
    <p:sldId id="420" r:id="rId64"/>
    <p:sldId id="437" r:id="rId65"/>
    <p:sldId id="434" r:id="rId66"/>
    <p:sldId id="426" r:id="rId67"/>
    <p:sldId id="427" r:id="rId68"/>
    <p:sldId id="280" r:id="rId69"/>
    <p:sldId id="429" r:id="rId70"/>
    <p:sldId id="430" r:id="rId71"/>
    <p:sldId id="431" r:id="rId72"/>
    <p:sldId id="423" r:id="rId7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FF00"/>
    <a:srgbClr val="EFA521"/>
    <a:srgbClr val="99FF66"/>
    <a:srgbClr val="66FFCC"/>
    <a:srgbClr val="85F7B3"/>
    <a:srgbClr val="DFE0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38" autoAdjust="0"/>
    <p:restoredTop sz="94151" autoAdjust="0"/>
  </p:normalViewPr>
  <p:slideViewPr>
    <p:cSldViewPr showGuides="1">
      <p:cViewPr varScale="1">
        <p:scale>
          <a:sx n="61" d="100"/>
          <a:sy n="61" d="100"/>
        </p:scale>
        <p:origin x="-1710" y="-90"/>
      </p:cViewPr>
      <p:guideLst>
        <p:guide orient="horz" pos="2160"/>
        <p:guide pos="2880"/>
      </p:guideLst>
    </p:cSldViewPr>
  </p:slideViewPr>
  <p:outlineViewPr>
    <p:cViewPr>
      <p:scale>
        <a:sx n="33" d="100"/>
        <a:sy n="33" d="100"/>
      </p:scale>
      <p:origin x="42" y="3081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2556624866336156E-2"/>
          <c:y val="3.6443293946503759E-2"/>
          <c:w val="0.90497545445708205"/>
          <c:h val="0.84317326500459699"/>
        </c:manualLayout>
      </c:layout>
      <c:barChart>
        <c:barDir val="col"/>
        <c:grouping val="stacked"/>
        <c:varyColors val="0"/>
        <c:ser>
          <c:idx val="0"/>
          <c:order val="0"/>
          <c:tx>
            <c:strRef>
              <c:f>Sheet1!$B$1</c:f>
              <c:strCache>
                <c:ptCount val="1"/>
                <c:pt idx="0">
                  <c:v>列1</c:v>
                </c:pt>
              </c:strCache>
            </c:strRef>
          </c:tx>
          <c:spPr>
            <a:solidFill>
              <a:schemeClr val="tx1">
                <a:lumMod val="65000"/>
                <a:lumOff val="35000"/>
              </a:schemeClr>
            </a:solidFill>
          </c:spPr>
          <c:invertIfNegative val="0"/>
          <c:cat>
            <c:numRef>
              <c:f>Sheet1!$A$2:$A$3</c:f>
              <c:numCache>
                <c:formatCode>General</c:formatCode>
                <c:ptCount val="2"/>
                <c:pt idx="0">
                  <c:v>2010</c:v>
                </c:pt>
                <c:pt idx="1">
                  <c:v>2011</c:v>
                </c:pt>
              </c:numCache>
            </c:numRef>
          </c:cat>
          <c:val>
            <c:numRef>
              <c:f>Sheet1!$B$2:$B$3</c:f>
              <c:numCache>
                <c:formatCode>General</c:formatCode>
                <c:ptCount val="2"/>
                <c:pt idx="0">
                  <c:v>393</c:v>
                </c:pt>
                <c:pt idx="1">
                  <c:v>393</c:v>
                </c:pt>
              </c:numCache>
            </c:numRef>
          </c:val>
        </c:ser>
        <c:ser>
          <c:idx val="1"/>
          <c:order val="1"/>
          <c:tx>
            <c:strRef>
              <c:f>Sheet1!$C$1</c:f>
              <c:strCache>
                <c:ptCount val="1"/>
                <c:pt idx="0">
                  <c:v>列2</c:v>
                </c:pt>
              </c:strCache>
            </c:strRef>
          </c:tx>
          <c:spPr>
            <a:solidFill>
              <a:schemeClr val="bg2">
                <a:lumMod val="75000"/>
              </a:schemeClr>
            </a:solidFill>
          </c:spPr>
          <c:invertIfNegative val="0"/>
          <c:cat>
            <c:numRef>
              <c:f>Sheet1!$A$2:$A$3</c:f>
              <c:numCache>
                <c:formatCode>General</c:formatCode>
                <c:ptCount val="2"/>
                <c:pt idx="0">
                  <c:v>2010</c:v>
                </c:pt>
                <c:pt idx="1">
                  <c:v>2011</c:v>
                </c:pt>
              </c:numCache>
            </c:numRef>
          </c:cat>
          <c:val>
            <c:numRef>
              <c:f>Sheet1!$C$2:$C$3</c:f>
              <c:numCache>
                <c:formatCode>General</c:formatCode>
                <c:ptCount val="2"/>
                <c:pt idx="1">
                  <c:v>208</c:v>
                </c:pt>
              </c:numCache>
            </c:numRef>
          </c:val>
        </c:ser>
        <c:dLbls>
          <c:showLegendKey val="0"/>
          <c:showVal val="0"/>
          <c:showCatName val="0"/>
          <c:showSerName val="0"/>
          <c:showPercent val="0"/>
          <c:showBubbleSize val="0"/>
        </c:dLbls>
        <c:gapWidth val="150"/>
        <c:overlap val="100"/>
        <c:axId val="36107392"/>
        <c:axId val="36108928"/>
      </c:barChart>
      <c:catAx>
        <c:axId val="36107392"/>
        <c:scaling>
          <c:orientation val="minMax"/>
        </c:scaling>
        <c:delete val="0"/>
        <c:axPos val="b"/>
        <c:numFmt formatCode="General" sourceLinked="1"/>
        <c:majorTickMark val="out"/>
        <c:minorTickMark val="none"/>
        <c:tickLblPos val="nextTo"/>
        <c:crossAx val="36108928"/>
        <c:crosses val="autoZero"/>
        <c:auto val="1"/>
        <c:lblAlgn val="ctr"/>
        <c:lblOffset val="100"/>
        <c:noMultiLvlLbl val="0"/>
      </c:catAx>
      <c:valAx>
        <c:axId val="36108928"/>
        <c:scaling>
          <c:orientation val="minMax"/>
        </c:scaling>
        <c:delete val="0"/>
        <c:axPos val="l"/>
        <c:majorGridlines/>
        <c:numFmt formatCode="General" sourceLinked="1"/>
        <c:majorTickMark val="out"/>
        <c:minorTickMark val="none"/>
        <c:tickLblPos val="nextTo"/>
        <c:crossAx val="36107392"/>
        <c:crosses val="autoZero"/>
        <c:crossBetween val="between"/>
      </c:valAx>
    </c:plotArea>
    <c:plotVisOnly val="1"/>
    <c:dispBlanksAs val="gap"/>
    <c:showDLblsOverMax val="0"/>
  </c:chart>
  <c:txPr>
    <a:bodyPr/>
    <a:lstStyle/>
    <a:p>
      <a:pPr>
        <a:defRPr sz="1800"/>
      </a:pPr>
      <a:endParaRPr lang="ja-JP"/>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2556624866336156E-2"/>
          <c:y val="3.6443293946503759E-2"/>
          <c:w val="0.90497545445708205"/>
          <c:h val="0.84317326500459699"/>
        </c:manualLayout>
      </c:layout>
      <c:barChart>
        <c:barDir val="col"/>
        <c:grouping val="stacked"/>
        <c:varyColors val="0"/>
        <c:ser>
          <c:idx val="0"/>
          <c:order val="0"/>
          <c:tx>
            <c:strRef>
              <c:f>Sheet1!$B$1</c:f>
              <c:strCache>
                <c:ptCount val="1"/>
                <c:pt idx="0">
                  <c:v>列1</c:v>
                </c:pt>
              </c:strCache>
            </c:strRef>
          </c:tx>
          <c:spPr>
            <a:solidFill>
              <a:schemeClr val="tx1">
                <a:lumMod val="65000"/>
                <a:lumOff val="35000"/>
              </a:schemeClr>
            </a:solidFill>
          </c:spPr>
          <c:invertIfNegative val="0"/>
          <c:cat>
            <c:numRef>
              <c:f>Sheet1!$A$2:$A$3</c:f>
              <c:numCache>
                <c:formatCode>General</c:formatCode>
                <c:ptCount val="2"/>
                <c:pt idx="0">
                  <c:v>2010</c:v>
                </c:pt>
                <c:pt idx="1">
                  <c:v>2011</c:v>
                </c:pt>
              </c:numCache>
            </c:numRef>
          </c:cat>
          <c:val>
            <c:numRef>
              <c:f>Sheet1!$B$2:$B$3</c:f>
              <c:numCache>
                <c:formatCode>General</c:formatCode>
                <c:ptCount val="2"/>
                <c:pt idx="0">
                  <c:v>393</c:v>
                </c:pt>
                <c:pt idx="1">
                  <c:v>393</c:v>
                </c:pt>
              </c:numCache>
            </c:numRef>
          </c:val>
        </c:ser>
        <c:ser>
          <c:idx val="1"/>
          <c:order val="1"/>
          <c:tx>
            <c:strRef>
              <c:f>Sheet1!$C$1</c:f>
              <c:strCache>
                <c:ptCount val="1"/>
                <c:pt idx="0">
                  <c:v>列2</c:v>
                </c:pt>
              </c:strCache>
            </c:strRef>
          </c:tx>
          <c:spPr>
            <a:solidFill>
              <a:schemeClr val="bg2">
                <a:lumMod val="75000"/>
              </a:schemeClr>
            </a:solidFill>
          </c:spPr>
          <c:invertIfNegative val="0"/>
          <c:cat>
            <c:numRef>
              <c:f>Sheet1!$A$2:$A$3</c:f>
              <c:numCache>
                <c:formatCode>General</c:formatCode>
                <c:ptCount val="2"/>
                <c:pt idx="0">
                  <c:v>2010</c:v>
                </c:pt>
                <c:pt idx="1">
                  <c:v>2011</c:v>
                </c:pt>
              </c:numCache>
            </c:numRef>
          </c:cat>
          <c:val>
            <c:numRef>
              <c:f>Sheet1!$C$2:$C$3</c:f>
              <c:numCache>
                <c:formatCode>General</c:formatCode>
                <c:ptCount val="2"/>
                <c:pt idx="1">
                  <c:v>208</c:v>
                </c:pt>
              </c:numCache>
            </c:numRef>
          </c:val>
        </c:ser>
        <c:dLbls>
          <c:showLegendKey val="0"/>
          <c:showVal val="0"/>
          <c:showCatName val="0"/>
          <c:showSerName val="0"/>
          <c:showPercent val="0"/>
          <c:showBubbleSize val="0"/>
        </c:dLbls>
        <c:gapWidth val="150"/>
        <c:overlap val="100"/>
        <c:axId val="185536512"/>
        <c:axId val="185538048"/>
      </c:barChart>
      <c:catAx>
        <c:axId val="185536512"/>
        <c:scaling>
          <c:orientation val="minMax"/>
        </c:scaling>
        <c:delete val="0"/>
        <c:axPos val="b"/>
        <c:numFmt formatCode="General" sourceLinked="1"/>
        <c:majorTickMark val="out"/>
        <c:minorTickMark val="none"/>
        <c:tickLblPos val="nextTo"/>
        <c:crossAx val="185538048"/>
        <c:crosses val="autoZero"/>
        <c:auto val="1"/>
        <c:lblAlgn val="ctr"/>
        <c:lblOffset val="100"/>
        <c:noMultiLvlLbl val="0"/>
      </c:catAx>
      <c:valAx>
        <c:axId val="185538048"/>
        <c:scaling>
          <c:orientation val="minMax"/>
        </c:scaling>
        <c:delete val="0"/>
        <c:axPos val="l"/>
        <c:majorGridlines/>
        <c:numFmt formatCode="General" sourceLinked="1"/>
        <c:majorTickMark val="out"/>
        <c:minorTickMark val="none"/>
        <c:tickLblPos val="nextTo"/>
        <c:crossAx val="185536512"/>
        <c:crosses val="autoZero"/>
        <c:crossBetween val="between"/>
      </c:valAx>
    </c:plotArea>
    <c:plotVisOnly val="1"/>
    <c:dispBlanksAs val="gap"/>
    <c:showDLblsOverMax val="0"/>
  </c:chart>
  <c:txPr>
    <a:bodyPr/>
    <a:lstStyle/>
    <a:p>
      <a:pPr>
        <a:defRPr sz="1800"/>
      </a:pPr>
      <a:endParaRPr lang="ja-JP"/>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FF91DA-2E3F-40ED-A11D-D9C8D09AA399}" type="doc">
      <dgm:prSet loTypeId="urn:microsoft.com/office/officeart/2005/8/layout/vProcess5" loCatId="process" qsTypeId="urn:microsoft.com/office/officeart/2005/8/quickstyle/simple4" qsCatId="simple" csTypeId="urn:microsoft.com/office/officeart/2005/8/colors/accent1_2" csCatId="accent1" phldr="1"/>
      <dgm:spPr/>
      <dgm:t>
        <a:bodyPr/>
        <a:lstStyle/>
        <a:p>
          <a:endParaRPr kumimoji="1" lang="ja-JP" altLang="en-US"/>
        </a:p>
      </dgm:t>
    </dgm:pt>
    <dgm:pt modelId="{79E11942-30D8-4147-B630-E5CA9C04564D}">
      <dgm:prSet phldrT="[テキスト]" custT="1"/>
      <dgm:spPr>
        <a:solidFill>
          <a:srgbClr val="FFC000"/>
        </a:solidFill>
      </dgm:spPr>
      <dgm:t>
        <a:bodyPr/>
        <a:lstStyle/>
        <a:p>
          <a:r>
            <a:rPr kumimoji="1" lang="ja-JP" altLang="en-US" sz="1600" dirty="0" smtClean="0">
              <a:solidFill>
                <a:schemeClr val="tx1"/>
              </a:solidFill>
            </a:rPr>
            <a:t>基本価値</a:t>
          </a:r>
          <a:endParaRPr kumimoji="1" lang="ja-JP" altLang="en-US" sz="1600" dirty="0">
            <a:solidFill>
              <a:schemeClr val="tx1"/>
            </a:solidFill>
          </a:endParaRPr>
        </a:p>
      </dgm:t>
    </dgm:pt>
    <dgm:pt modelId="{119A5DC4-D418-4175-A8AA-D46EBFD17E0A}" type="parTrans" cxnId="{9699A37B-5612-45BB-8FE8-BE4B8A6CC50E}">
      <dgm:prSet/>
      <dgm:spPr/>
      <dgm:t>
        <a:bodyPr/>
        <a:lstStyle/>
        <a:p>
          <a:endParaRPr kumimoji="1" lang="ja-JP" altLang="en-US"/>
        </a:p>
      </dgm:t>
    </dgm:pt>
    <dgm:pt modelId="{9DBE93A4-828D-4928-AAED-399E9E015D1D}" type="sibTrans" cxnId="{9699A37B-5612-45BB-8FE8-BE4B8A6CC50E}">
      <dgm:prSet/>
      <dgm:spPr/>
      <dgm:t>
        <a:bodyPr/>
        <a:lstStyle/>
        <a:p>
          <a:endParaRPr kumimoji="1" lang="ja-JP" altLang="en-US"/>
        </a:p>
      </dgm:t>
    </dgm:pt>
    <dgm:pt modelId="{7171D29C-98F8-47E7-A3EC-73A5DF6123DF}">
      <dgm:prSet phldrT="[テキスト]" custT="1"/>
      <dgm:spPr>
        <a:solidFill>
          <a:srgbClr val="FFC000"/>
        </a:solidFill>
      </dgm:spPr>
      <dgm:t>
        <a:bodyPr/>
        <a:lstStyle/>
        <a:p>
          <a:r>
            <a:rPr kumimoji="1" lang="ja-JP" altLang="en-US" sz="1600" dirty="0" smtClean="0">
              <a:solidFill>
                <a:schemeClr val="tx1"/>
              </a:solidFill>
            </a:rPr>
            <a:t>物理的機能性、品質そのもの</a:t>
          </a:r>
          <a:endParaRPr kumimoji="1" lang="ja-JP" altLang="en-US" sz="1600" dirty="0">
            <a:solidFill>
              <a:schemeClr val="tx1"/>
            </a:solidFill>
          </a:endParaRPr>
        </a:p>
      </dgm:t>
    </dgm:pt>
    <dgm:pt modelId="{845AF56C-00B3-44DC-ABC7-89015BCA4E7D}" type="parTrans" cxnId="{1D923E7D-C299-4D5F-932E-7158E09648BC}">
      <dgm:prSet/>
      <dgm:spPr/>
      <dgm:t>
        <a:bodyPr/>
        <a:lstStyle/>
        <a:p>
          <a:endParaRPr kumimoji="1" lang="ja-JP" altLang="en-US"/>
        </a:p>
      </dgm:t>
    </dgm:pt>
    <dgm:pt modelId="{8669EA3F-8ABD-47BA-A8BC-C1B965527DA1}" type="sibTrans" cxnId="{1D923E7D-C299-4D5F-932E-7158E09648BC}">
      <dgm:prSet/>
      <dgm:spPr/>
      <dgm:t>
        <a:bodyPr/>
        <a:lstStyle/>
        <a:p>
          <a:endParaRPr kumimoji="1" lang="ja-JP" altLang="en-US"/>
        </a:p>
      </dgm:t>
    </dgm:pt>
    <dgm:pt modelId="{5F0178AA-AFE4-4C09-B9B6-3A4C32AACE8E}">
      <dgm:prSet phldrT="[テキスト]" custT="1"/>
      <dgm:spPr>
        <a:solidFill>
          <a:srgbClr val="FFFF00"/>
        </a:solidFill>
      </dgm:spPr>
      <dgm:t>
        <a:bodyPr/>
        <a:lstStyle/>
        <a:p>
          <a:r>
            <a:rPr kumimoji="1" lang="ja-JP" altLang="en-US" sz="1600" dirty="0" smtClean="0">
              <a:solidFill>
                <a:schemeClr val="tx1"/>
              </a:solidFill>
            </a:rPr>
            <a:t>便宜価値</a:t>
          </a:r>
          <a:endParaRPr kumimoji="1" lang="ja-JP" altLang="en-US" sz="1600" dirty="0">
            <a:solidFill>
              <a:schemeClr val="tx1"/>
            </a:solidFill>
          </a:endParaRPr>
        </a:p>
      </dgm:t>
    </dgm:pt>
    <dgm:pt modelId="{ECFC4046-8B70-4740-85DA-61055866D09A}" type="parTrans" cxnId="{0023584E-6194-4601-ABBF-2EC7A2EBC6C1}">
      <dgm:prSet/>
      <dgm:spPr/>
      <dgm:t>
        <a:bodyPr/>
        <a:lstStyle/>
        <a:p>
          <a:endParaRPr kumimoji="1" lang="ja-JP" altLang="en-US"/>
        </a:p>
      </dgm:t>
    </dgm:pt>
    <dgm:pt modelId="{CEEA3255-B17A-4F50-B884-616117809A50}" type="sibTrans" cxnId="{0023584E-6194-4601-ABBF-2EC7A2EBC6C1}">
      <dgm:prSet/>
      <dgm:spPr/>
      <dgm:t>
        <a:bodyPr/>
        <a:lstStyle/>
        <a:p>
          <a:endParaRPr kumimoji="1" lang="ja-JP" altLang="en-US"/>
        </a:p>
      </dgm:t>
    </dgm:pt>
    <dgm:pt modelId="{6AC7AF1C-9C41-4733-804E-4F4660B5E1E0}">
      <dgm:prSet phldrT="[テキスト]" custT="1"/>
      <dgm:spPr>
        <a:solidFill>
          <a:srgbClr val="FFFF00"/>
        </a:solidFill>
      </dgm:spPr>
      <dgm:t>
        <a:bodyPr/>
        <a:lstStyle/>
        <a:p>
          <a:r>
            <a:rPr kumimoji="1" lang="ja-JP" altLang="en-US" sz="1600" dirty="0" smtClean="0">
              <a:solidFill>
                <a:schemeClr val="tx1"/>
              </a:solidFill>
            </a:rPr>
            <a:t>製品の購買・消費時に利便性を提供する価値</a:t>
          </a:r>
          <a:endParaRPr kumimoji="1" lang="ja-JP" altLang="en-US" sz="1600" dirty="0">
            <a:solidFill>
              <a:schemeClr val="tx1"/>
            </a:solidFill>
          </a:endParaRPr>
        </a:p>
      </dgm:t>
    </dgm:pt>
    <dgm:pt modelId="{6826AF97-4EB0-46E0-8F5E-60707A443E75}" type="parTrans" cxnId="{A9F3A7FC-C280-419C-92CF-5DB9B77915E9}">
      <dgm:prSet/>
      <dgm:spPr/>
      <dgm:t>
        <a:bodyPr/>
        <a:lstStyle/>
        <a:p>
          <a:endParaRPr kumimoji="1" lang="ja-JP" altLang="en-US"/>
        </a:p>
      </dgm:t>
    </dgm:pt>
    <dgm:pt modelId="{0C2E36CC-C83F-44CA-8F6B-73A6E0025E8F}" type="sibTrans" cxnId="{A9F3A7FC-C280-419C-92CF-5DB9B77915E9}">
      <dgm:prSet/>
      <dgm:spPr/>
      <dgm:t>
        <a:bodyPr/>
        <a:lstStyle/>
        <a:p>
          <a:endParaRPr kumimoji="1" lang="ja-JP" altLang="en-US"/>
        </a:p>
      </dgm:t>
    </dgm:pt>
    <dgm:pt modelId="{C570DCE0-0240-4031-89CB-571EDFE3A4CC}">
      <dgm:prSet phldrT="[テキスト]" custT="1"/>
      <dgm:spPr>
        <a:solidFill>
          <a:srgbClr val="92D050"/>
        </a:solidFill>
      </dgm:spPr>
      <dgm:t>
        <a:bodyPr/>
        <a:lstStyle/>
        <a:p>
          <a:r>
            <a:rPr kumimoji="1" lang="ja-JP" altLang="en-US" sz="1400" dirty="0" smtClean="0">
              <a:solidFill>
                <a:schemeClr val="tx1"/>
              </a:solidFill>
            </a:rPr>
            <a:t>感覚価値</a:t>
          </a:r>
          <a:endParaRPr kumimoji="1" lang="ja-JP" altLang="en-US" sz="1400" dirty="0">
            <a:solidFill>
              <a:schemeClr val="tx1"/>
            </a:solidFill>
          </a:endParaRPr>
        </a:p>
      </dgm:t>
    </dgm:pt>
    <dgm:pt modelId="{BE40874A-D676-4418-BE4F-D3077828A8A9}" type="parTrans" cxnId="{BADD16E9-18E0-47A8-8E85-080982A5522B}">
      <dgm:prSet/>
      <dgm:spPr/>
      <dgm:t>
        <a:bodyPr/>
        <a:lstStyle/>
        <a:p>
          <a:endParaRPr kumimoji="1" lang="ja-JP" altLang="en-US"/>
        </a:p>
      </dgm:t>
    </dgm:pt>
    <dgm:pt modelId="{ABFB6E35-94BD-4D4E-8148-3AA821C14225}" type="sibTrans" cxnId="{BADD16E9-18E0-47A8-8E85-080982A5522B}">
      <dgm:prSet/>
      <dgm:spPr/>
      <dgm:t>
        <a:bodyPr/>
        <a:lstStyle/>
        <a:p>
          <a:endParaRPr kumimoji="1" lang="ja-JP" altLang="en-US"/>
        </a:p>
      </dgm:t>
    </dgm:pt>
    <dgm:pt modelId="{344F44C8-2DF9-47C6-8901-1692A683567F}">
      <dgm:prSet phldrT="[テキスト]" custT="1"/>
      <dgm:spPr>
        <a:solidFill>
          <a:srgbClr val="92D050"/>
        </a:solidFill>
      </dgm:spPr>
      <dgm:t>
        <a:bodyPr/>
        <a:lstStyle/>
        <a:p>
          <a:r>
            <a:rPr kumimoji="1" lang="ja-JP" altLang="en-US" sz="1400" dirty="0" smtClean="0">
              <a:solidFill>
                <a:schemeClr val="tx1"/>
              </a:solidFill>
            </a:rPr>
            <a:t>五感を通して楽しい消費経験を提供する価値</a:t>
          </a:r>
          <a:endParaRPr kumimoji="1" lang="ja-JP" altLang="en-US" sz="1400" dirty="0">
            <a:solidFill>
              <a:schemeClr val="tx1"/>
            </a:solidFill>
          </a:endParaRPr>
        </a:p>
      </dgm:t>
    </dgm:pt>
    <dgm:pt modelId="{2E42A2F7-72EA-4CA8-B1D8-2874CF44FCD8}" type="parTrans" cxnId="{EDEC065E-3B20-429D-B36D-DCFA76299940}">
      <dgm:prSet/>
      <dgm:spPr/>
      <dgm:t>
        <a:bodyPr/>
        <a:lstStyle/>
        <a:p>
          <a:endParaRPr kumimoji="1" lang="ja-JP" altLang="en-US"/>
        </a:p>
      </dgm:t>
    </dgm:pt>
    <dgm:pt modelId="{4E6CC6A6-62D2-45A2-B3A7-EA6CEEC27C7F}" type="sibTrans" cxnId="{EDEC065E-3B20-429D-B36D-DCFA76299940}">
      <dgm:prSet/>
      <dgm:spPr/>
      <dgm:t>
        <a:bodyPr/>
        <a:lstStyle/>
        <a:p>
          <a:endParaRPr kumimoji="1" lang="ja-JP" altLang="en-US"/>
        </a:p>
      </dgm:t>
    </dgm:pt>
    <dgm:pt modelId="{D6A97800-3D4E-481C-81DF-F1CD3A36F987}">
      <dgm:prSet phldrT="[テキスト]" custT="1"/>
      <dgm:spPr>
        <a:solidFill>
          <a:srgbClr val="00B0F0"/>
        </a:solidFill>
      </dgm:spPr>
      <dgm:t>
        <a:bodyPr/>
        <a:lstStyle/>
        <a:p>
          <a:r>
            <a:rPr kumimoji="1" lang="ja-JP" altLang="en-US" sz="1400" dirty="0" smtClean="0">
              <a:solidFill>
                <a:schemeClr val="tx1"/>
              </a:solidFill>
            </a:rPr>
            <a:t>観念価値</a:t>
          </a:r>
          <a:endParaRPr kumimoji="1" lang="en-US" altLang="ja-JP" sz="1400" dirty="0" smtClean="0">
            <a:solidFill>
              <a:schemeClr val="tx1"/>
            </a:solidFill>
          </a:endParaRPr>
        </a:p>
        <a:p>
          <a:r>
            <a:rPr kumimoji="1" lang="ja-JP" altLang="en-US" sz="1400" dirty="0" smtClean="0">
              <a:solidFill>
                <a:schemeClr val="tx1"/>
              </a:solidFill>
            </a:rPr>
            <a:t>・</a:t>
          </a:r>
          <a:r>
            <a:rPr kumimoji="1" lang="ja-JP" altLang="en-US" sz="1400" u="sng" dirty="0" smtClean="0">
              <a:solidFill>
                <a:schemeClr val="tx1"/>
              </a:solidFill>
            </a:rPr>
            <a:t>ブランドが発信するノスタルジー、ファンタジー、ブランドの歴史への憧れや共感度、自己のライフスタイルへの共感度などによって構成される価値</a:t>
          </a:r>
        </a:p>
        <a:p>
          <a:endParaRPr kumimoji="1" lang="ja-JP" altLang="en-US" sz="900" dirty="0"/>
        </a:p>
      </dgm:t>
    </dgm:pt>
    <dgm:pt modelId="{2F5FEA27-2885-490F-AD92-4FEB25C19A4C}" type="parTrans" cxnId="{69C4F867-3044-405E-9DCE-7C13C003898D}">
      <dgm:prSet/>
      <dgm:spPr/>
      <dgm:t>
        <a:bodyPr/>
        <a:lstStyle/>
        <a:p>
          <a:endParaRPr kumimoji="1" lang="ja-JP" altLang="en-US"/>
        </a:p>
      </dgm:t>
    </dgm:pt>
    <dgm:pt modelId="{6FDEF8BD-76B8-41A8-9841-FF49836A322D}" type="sibTrans" cxnId="{69C4F867-3044-405E-9DCE-7C13C003898D}">
      <dgm:prSet/>
      <dgm:spPr/>
      <dgm:t>
        <a:bodyPr/>
        <a:lstStyle/>
        <a:p>
          <a:endParaRPr kumimoji="1" lang="ja-JP" altLang="en-US"/>
        </a:p>
      </dgm:t>
    </dgm:pt>
    <dgm:pt modelId="{A0AC6ECA-4688-43F3-AC2A-DF12F18853BA}">
      <dgm:prSet phldrT="[テキスト]" custT="1"/>
      <dgm:spPr>
        <a:solidFill>
          <a:srgbClr val="92D050"/>
        </a:solidFill>
      </dgm:spPr>
      <dgm:t>
        <a:bodyPr/>
        <a:lstStyle/>
        <a:p>
          <a:r>
            <a:rPr kumimoji="1" lang="ja-JP" altLang="en-US" sz="1400" u="sng" dirty="0" smtClean="0">
              <a:solidFill>
                <a:schemeClr val="tx1"/>
              </a:solidFill>
            </a:rPr>
            <a:t>製品や広告、販促物に感じる魅力や好感度が感覚価値を構成している</a:t>
          </a:r>
          <a:endParaRPr kumimoji="1" lang="ja-JP" altLang="en-US" sz="1400" u="sng" dirty="0">
            <a:solidFill>
              <a:schemeClr val="tx1"/>
            </a:solidFill>
          </a:endParaRPr>
        </a:p>
      </dgm:t>
    </dgm:pt>
    <dgm:pt modelId="{A375BF35-9CEC-477D-B69B-2ED7A3225DF5}" type="parTrans" cxnId="{CEA23AE8-5BAE-44CE-8E89-DA8D2182722D}">
      <dgm:prSet/>
      <dgm:spPr/>
      <dgm:t>
        <a:bodyPr/>
        <a:lstStyle/>
        <a:p>
          <a:endParaRPr kumimoji="1" lang="ja-JP" altLang="en-US"/>
        </a:p>
      </dgm:t>
    </dgm:pt>
    <dgm:pt modelId="{C2521C83-8A70-451C-826C-88DFD82E8758}" type="sibTrans" cxnId="{CEA23AE8-5BAE-44CE-8E89-DA8D2182722D}">
      <dgm:prSet/>
      <dgm:spPr/>
      <dgm:t>
        <a:bodyPr/>
        <a:lstStyle/>
        <a:p>
          <a:endParaRPr kumimoji="1" lang="ja-JP" altLang="en-US"/>
        </a:p>
      </dgm:t>
    </dgm:pt>
    <dgm:pt modelId="{4F47911E-E8FA-47BC-9EAE-C90E10E1710F}" type="pres">
      <dgm:prSet presAssocID="{86FF91DA-2E3F-40ED-A11D-D9C8D09AA399}" presName="outerComposite" presStyleCnt="0">
        <dgm:presLayoutVars>
          <dgm:chMax val="5"/>
          <dgm:dir/>
          <dgm:resizeHandles val="exact"/>
        </dgm:presLayoutVars>
      </dgm:prSet>
      <dgm:spPr/>
      <dgm:t>
        <a:bodyPr/>
        <a:lstStyle/>
        <a:p>
          <a:endParaRPr kumimoji="1" lang="ja-JP" altLang="en-US"/>
        </a:p>
      </dgm:t>
    </dgm:pt>
    <dgm:pt modelId="{A59E2D70-65E3-46CE-9426-102497F46EB1}" type="pres">
      <dgm:prSet presAssocID="{86FF91DA-2E3F-40ED-A11D-D9C8D09AA399}" presName="dummyMaxCanvas" presStyleCnt="0">
        <dgm:presLayoutVars/>
      </dgm:prSet>
      <dgm:spPr/>
    </dgm:pt>
    <dgm:pt modelId="{9B22705C-2345-456B-8E0D-3759F1DA3E40}" type="pres">
      <dgm:prSet presAssocID="{86FF91DA-2E3F-40ED-A11D-D9C8D09AA399}" presName="FourNodes_1" presStyleLbl="node1" presStyleIdx="0" presStyleCnt="4">
        <dgm:presLayoutVars>
          <dgm:bulletEnabled val="1"/>
        </dgm:presLayoutVars>
      </dgm:prSet>
      <dgm:spPr/>
      <dgm:t>
        <a:bodyPr/>
        <a:lstStyle/>
        <a:p>
          <a:endParaRPr kumimoji="1" lang="ja-JP" altLang="en-US"/>
        </a:p>
      </dgm:t>
    </dgm:pt>
    <dgm:pt modelId="{95A9B061-EC29-49E3-AEEF-FF0A09C3FD24}" type="pres">
      <dgm:prSet presAssocID="{86FF91DA-2E3F-40ED-A11D-D9C8D09AA399}" presName="FourNodes_2" presStyleLbl="node1" presStyleIdx="1" presStyleCnt="4">
        <dgm:presLayoutVars>
          <dgm:bulletEnabled val="1"/>
        </dgm:presLayoutVars>
      </dgm:prSet>
      <dgm:spPr/>
      <dgm:t>
        <a:bodyPr/>
        <a:lstStyle/>
        <a:p>
          <a:endParaRPr kumimoji="1" lang="ja-JP" altLang="en-US"/>
        </a:p>
      </dgm:t>
    </dgm:pt>
    <dgm:pt modelId="{616E0679-0CA3-4C8F-8061-3866151AFCA5}" type="pres">
      <dgm:prSet presAssocID="{86FF91DA-2E3F-40ED-A11D-D9C8D09AA399}" presName="FourNodes_3" presStyleLbl="node1" presStyleIdx="2" presStyleCnt="4" custLinFactNeighborX="-383" custLinFactNeighborY="-6731">
        <dgm:presLayoutVars>
          <dgm:bulletEnabled val="1"/>
        </dgm:presLayoutVars>
      </dgm:prSet>
      <dgm:spPr/>
      <dgm:t>
        <a:bodyPr/>
        <a:lstStyle/>
        <a:p>
          <a:endParaRPr kumimoji="1" lang="ja-JP" altLang="en-US"/>
        </a:p>
      </dgm:t>
    </dgm:pt>
    <dgm:pt modelId="{A6AC8683-AD33-4B1A-A4C1-D24B4AAD0F99}" type="pres">
      <dgm:prSet presAssocID="{86FF91DA-2E3F-40ED-A11D-D9C8D09AA399}" presName="FourNodes_4" presStyleLbl="node1" presStyleIdx="3" presStyleCnt="4" custScaleY="124317">
        <dgm:presLayoutVars>
          <dgm:bulletEnabled val="1"/>
        </dgm:presLayoutVars>
      </dgm:prSet>
      <dgm:spPr/>
      <dgm:t>
        <a:bodyPr/>
        <a:lstStyle/>
        <a:p>
          <a:endParaRPr kumimoji="1" lang="ja-JP" altLang="en-US"/>
        </a:p>
      </dgm:t>
    </dgm:pt>
    <dgm:pt modelId="{D037C763-ED60-4897-A211-6CA216FED6F6}" type="pres">
      <dgm:prSet presAssocID="{86FF91DA-2E3F-40ED-A11D-D9C8D09AA399}" presName="FourConn_1-2" presStyleLbl="fgAccFollowNode1" presStyleIdx="0" presStyleCnt="3">
        <dgm:presLayoutVars>
          <dgm:bulletEnabled val="1"/>
        </dgm:presLayoutVars>
      </dgm:prSet>
      <dgm:spPr/>
      <dgm:t>
        <a:bodyPr/>
        <a:lstStyle/>
        <a:p>
          <a:endParaRPr kumimoji="1" lang="ja-JP" altLang="en-US"/>
        </a:p>
      </dgm:t>
    </dgm:pt>
    <dgm:pt modelId="{17E8E3D9-17B2-4AEC-8B30-52590C038AAE}" type="pres">
      <dgm:prSet presAssocID="{86FF91DA-2E3F-40ED-A11D-D9C8D09AA399}" presName="FourConn_2-3" presStyleLbl="fgAccFollowNode1" presStyleIdx="1" presStyleCnt="3">
        <dgm:presLayoutVars>
          <dgm:bulletEnabled val="1"/>
        </dgm:presLayoutVars>
      </dgm:prSet>
      <dgm:spPr/>
      <dgm:t>
        <a:bodyPr/>
        <a:lstStyle/>
        <a:p>
          <a:endParaRPr kumimoji="1" lang="ja-JP" altLang="en-US"/>
        </a:p>
      </dgm:t>
    </dgm:pt>
    <dgm:pt modelId="{80D99BA1-0860-43FB-BEA4-73522E0564FE}" type="pres">
      <dgm:prSet presAssocID="{86FF91DA-2E3F-40ED-A11D-D9C8D09AA399}" presName="FourConn_3-4" presStyleLbl="fgAccFollowNode1" presStyleIdx="2" presStyleCnt="3">
        <dgm:presLayoutVars>
          <dgm:bulletEnabled val="1"/>
        </dgm:presLayoutVars>
      </dgm:prSet>
      <dgm:spPr/>
      <dgm:t>
        <a:bodyPr/>
        <a:lstStyle/>
        <a:p>
          <a:endParaRPr kumimoji="1" lang="ja-JP" altLang="en-US"/>
        </a:p>
      </dgm:t>
    </dgm:pt>
    <dgm:pt modelId="{BFC4C437-2665-4049-9087-9985FBC2FB94}" type="pres">
      <dgm:prSet presAssocID="{86FF91DA-2E3F-40ED-A11D-D9C8D09AA399}" presName="FourNodes_1_text" presStyleLbl="node1" presStyleIdx="3" presStyleCnt="4">
        <dgm:presLayoutVars>
          <dgm:bulletEnabled val="1"/>
        </dgm:presLayoutVars>
      </dgm:prSet>
      <dgm:spPr/>
      <dgm:t>
        <a:bodyPr/>
        <a:lstStyle/>
        <a:p>
          <a:endParaRPr kumimoji="1" lang="ja-JP" altLang="en-US"/>
        </a:p>
      </dgm:t>
    </dgm:pt>
    <dgm:pt modelId="{930F0CFA-F369-414E-83D3-B395D2DF7BD8}" type="pres">
      <dgm:prSet presAssocID="{86FF91DA-2E3F-40ED-A11D-D9C8D09AA399}" presName="FourNodes_2_text" presStyleLbl="node1" presStyleIdx="3" presStyleCnt="4">
        <dgm:presLayoutVars>
          <dgm:bulletEnabled val="1"/>
        </dgm:presLayoutVars>
      </dgm:prSet>
      <dgm:spPr/>
      <dgm:t>
        <a:bodyPr/>
        <a:lstStyle/>
        <a:p>
          <a:endParaRPr kumimoji="1" lang="ja-JP" altLang="en-US"/>
        </a:p>
      </dgm:t>
    </dgm:pt>
    <dgm:pt modelId="{61DFBB60-4C40-4D97-B8DF-A7C10DF78B57}" type="pres">
      <dgm:prSet presAssocID="{86FF91DA-2E3F-40ED-A11D-D9C8D09AA399}" presName="FourNodes_3_text" presStyleLbl="node1" presStyleIdx="3" presStyleCnt="4">
        <dgm:presLayoutVars>
          <dgm:bulletEnabled val="1"/>
        </dgm:presLayoutVars>
      </dgm:prSet>
      <dgm:spPr/>
      <dgm:t>
        <a:bodyPr/>
        <a:lstStyle/>
        <a:p>
          <a:endParaRPr kumimoji="1" lang="ja-JP" altLang="en-US"/>
        </a:p>
      </dgm:t>
    </dgm:pt>
    <dgm:pt modelId="{B6103B10-B3C8-4200-B61F-74D99CB56EF7}" type="pres">
      <dgm:prSet presAssocID="{86FF91DA-2E3F-40ED-A11D-D9C8D09AA399}" presName="FourNodes_4_text" presStyleLbl="node1" presStyleIdx="3" presStyleCnt="4">
        <dgm:presLayoutVars>
          <dgm:bulletEnabled val="1"/>
        </dgm:presLayoutVars>
      </dgm:prSet>
      <dgm:spPr/>
      <dgm:t>
        <a:bodyPr/>
        <a:lstStyle/>
        <a:p>
          <a:endParaRPr kumimoji="1" lang="ja-JP" altLang="en-US"/>
        </a:p>
      </dgm:t>
    </dgm:pt>
  </dgm:ptLst>
  <dgm:cxnLst>
    <dgm:cxn modelId="{04369827-6A49-4AC4-8A61-8AB57C410591}" type="presOf" srcId="{7171D29C-98F8-47E7-A3EC-73A5DF6123DF}" destId="{BFC4C437-2665-4049-9087-9985FBC2FB94}" srcOrd="1" destOrd="1" presId="urn:microsoft.com/office/officeart/2005/8/layout/vProcess5"/>
    <dgm:cxn modelId="{1C47D7F6-FA07-4F17-A31D-28DD967D0DD4}" type="presOf" srcId="{D6A97800-3D4E-481C-81DF-F1CD3A36F987}" destId="{B6103B10-B3C8-4200-B61F-74D99CB56EF7}" srcOrd="1" destOrd="0" presId="urn:microsoft.com/office/officeart/2005/8/layout/vProcess5"/>
    <dgm:cxn modelId="{63561D53-D1DE-434E-A460-A4AA52937F3E}" type="presOf" srcId="{D6A97800-3D4E-481C-81DF-F1CD3A36F987}" destId="{A6AC8683-AD33-4B1A-A4C1-D24B4AAD0F99}" srcOrd="0" destOrd="0" presId="urn:microsoft.com/office/officeart/2005/8/layout/vProcess5"/>
    <dgm:cxn modelId="{1D923E7D-C299-4D5F-932E-7158E09648BC}" srcId="{79E11942-30D8-4147-B630-E5CA9C04564D}" destId="{7171D29C-98F8-47E7-A3EC-73A5DF6123DF}" srcOrd="0" destOrd="0" parTransId="{845AF56C-00B3-44DC-ABC7-89015BCA4E7D}" sibTransId="{8669EA3F-8ABD-47BA-A8BC-C1B965527DA1}"/>
    <dgm:cxn modelId="{5815FCE7-4497-480A-9EA7-5F1419365F07}" type="presOf" srcId="{7171D29C-98F8-47E7-A3EC-73A5DF6123DF}" destId="{9B22705C-2345-456B-8E0D-3759F1DA3E40}" srcOrd="0" destOrd="1" presId="urn:microsoft.com/office/officeart/2005/8/layout/vProcess5"/>
    <dgm:cxn modelId="{DCEF9CE0-57B2-49FE-917F-8036822BB576}" type="presOf" srcId="{9DBE93A4-828D-4928-AAED-399E9E015D1D}" destId="{D037C763-ED60-4897-A211-6CA216FED6F6}" srcOrd="0" destOrd="0" presId="urn:microsoft.com/office/officeart/2005/8/layout/vProcess5"/>
    <dgm:cxn modelId="{A9F3A7FC-C280-419C-92CF-5DB9B77915E9}" srcId="{5F0178AA-AFE4-4C09-B9B6-3A4C32AACE8E}" destId="{6AC7AF1C-9C41-4733-804E-4F4660B5E1E0}" srcOrd="0" destOrd="0" parTransId="{6826AF97-4EB0-46E0-8F5E-60707A443E75}" sibTransId="{0C2E36CC-C83F-44CA-8F6B-73A6E0025E8F}"/>
    <dgm:cxn modelId="{15651E08-50E0-4C64-B4E4-CFD78CCEF3D8}" type="presOf" srcId="{344F44C8-2DF9-47C6-8901-1692A683567F}" destId="{61DFBB60-4C40-4D97-B8DF-A7C10DF78B57}" srcOrd="1" destOrd="1" presId="urn:microsoft.com/office/officeart/2005/8/layout/vProcess5"/>
    <dgm:cxn modelId="{93B0BAFF-340E-4D98-9FCC-B891FB2B9EC3}" type="presOf" srcId="{C570DCE0-0240-4031-89CB-571EDFE3A4CC}" destId="{616E0679-0CA3-4C8F-8061-3866151AFCA5}" srcOrd="0" destOrd="0" presId="urn:microsoft.com/office/officeart/2005/8/layout/vProcess5"/>
    <dgm:cxn modelId="{6E6DFC3B-C38E-456F-8890-DB560E2AD096}" type="presOf" srcId="{79E11942-30D8-4147-B630-E5CA9C04564D}" destId="{BFC4C437-2665-4049-9087-9985FBC2FB94}" srcOrd="1" destOrd="0" presId="urn:microsoft.com/office/officeart/2005/8/layout/vProcess5"/>
    <dgm:cxn modelId="{BADD16E9-18E0-47A8-8E85-080982A5522B}" srcId="{86FF91DA-2E3F-40ED-A11D-D9C8D09AA399}" destId="{C570DCE0-0240-4031-89CB-571EDFE3A4CC}" srcOrd="2" destOrd="0" parTransId="{BE40874A-D676-4418-BE4F-D3077828A8A9}" sibTransId="{ABFB6E35-94BD-4D4E-8148-3AA821C14225}"/>
    <dgm:cxn modelId="{756F4808-A48A-4FBC-9DB8-62FA687D589E}" type="presOf" srcId="{ABFB6E35-94BD-4D4E-8148-3AA821C14225}" destId="{80D99BA1-0860-43FB-BEA4-73522E0564FE}" srcOrd="0" destOrd="0" presId="urn:microsoft.com/office/officeart/2005/8/layout/vProcess5"/>
    <dgm:cxn modelId="{F21D0B0C-D16D-42B6-9988-4827A30C4268}" type="presOf" srcId="{A0AC6ECA-4688-43F3-AC2A-DF12F18853BA}" destId="{616E0679-0CA3-4C8F-8061-3866151AFCA5}" srcOrd="0" destOrd="2" presId="urn:microsoft.com/office/officeart/2005/8/layout/vProcess5"/>
    <dgm:cxn modelId="{CEA23AE8-5BAE-44CE-8E89-DA8D2182722D}" srcId="{C570DCE0-0240-4031-89CB-571EDFE3A4CC}" destId="{A0AC6ECA-4688-43F3-AC2A-DF12F18853BA}" srcOrd="1" destOrd="0" parTransId="{A375BF35-9CEC-477D-B69B-2ED7A3225DF5}" sibTransId="{C2521C83-8A70-451C-826C-88DFD82E8758}"/>
    <dgm:cxn modelId="{C89A6D69-DCEC-41F2-9268-9C7EB68E69E1}" type="presOf" srcId="{79E11942-30D8-4147-B630-E5CA9C04564D}" destId="{9B22705C-2345-456B-8E0D-3759F1DA3E40}" srcOrd="0" destOrd="0" presId="urn:microsoft.com/office/officeart/2005/8/layout/vProcess5"/>
    <dgm:cxn modelId="{E9ECDC5C-4B13-4AA0-9147-1FCA27D51A54}" type="presOf" srcId="{C570DCE0-0240-4031-89CB-571EDFE3A4CC}" destId="{61DFBB60-4C40-4D97-B8DF-A7C10DF78B57}" srcOrd="1" destOrd="0" presId="urn:microsoft.com/office/officeart/2005/8/layout/vProcess5"/>
    <dgm:cxn modelId="{A8C884BA-B1E3-4F91-B3E0-88094DE099E7}" type="presOf" srcId="{344F44C8-2DF9-47C6-8901-1692A683567F}" destId="{616E0679-0CA3-4C8F-8061-3866151AFCA5}" srcOrd="0" destOrd="1" presId="urn:microsoft.com/office/officeart/2005/8/layout/vProcess5"/>
    <dgm:cxn modelId="{69C4F867-3044-405E-9DCE-7C13C003898D}" srcId="{86FF91DA-2E3F-40ED-A11D-D9C8D09AA399}" destId="{D6A97800-3D4E-481C-81DF-F1CD3A36F987}" srcOrd="3" destOrd="0" parTransId="{2F5FEA27-2885-490F-AD92-4FEB25C19A4C}" sibTransId="{6FDEF8BD-76B8-41A8-9841-FF49836A322D}"/>
    <dgm:cxn modelId="{9699A37B-5612-45BB-8FE8-BE4B8A6CC50E}" srcId="{86FF91DA-2E3F-40ED-A11D-D9C8D09AA399}" destId="{79E11942-30D8-4147-B630-E5CA9C04564D}" srcOrd="0" destOrd="0" parTransId="{119A5DC4-D418-4175-A8AA-D46EBFD17E0A}" sibTransId="{9DBE93A4-828D-4928-AAED-399E9E015D1D}"/>
    <dgm:cxn modelId="{A9799826-0AAD-4A6B-A7E3-ED3D635D46CC}" type="presOf" srcId="{5F0178AA-AFE4-4C09-B9B6-3A4C32AACE8E}" destId="{95A9B061-EC29-49E3-AEEF-FF0A09C3FD24}" srcOrd="0" destOrd="0" presId="urn:microsoft.com/office/officeart/2005/8/layout/vProcess5"/>
    <dgm:cxn modelId="{D88FBB36-CD92-459B-A78D-9387278E2E3C}" type="presOf" srcId="{6AC7AF1C-9C41-4733-804E-4F4660B5E1E0}" destId="{930F0CFA-F369-414E-83D3-B395D2DF7BD8}" srcOrd="1" destOrd="1" presId="urn:microsoft.com/office/officeart/2005/8/layout/vProcess5"/>
    <dgm:cxn modelId="{EDEC065E-3B20-429D-B36D-DCFA76299940}" srcId="{C570DCE0-0240-4031-89CB-571EDFE3A4CC}" destId="{344F44C8-2DF9-47C6-8901-1692A683567F}" srcOrd="0" destOrd="0" parTransId="{2E42A2F7-72EA-4CA8-B1D8-2874CF44FCD8}" sibTransId="{4E6CC6A6-62D2-45A2-B3A7-EA6CEEC27C7F}"/>
    <dgm:cxn modelId="{707EC88E-9306-4382-A63F-ADCBAFEE61D7}" type="presOf" srcId="{5F0178AA-AFE4-4C09-B9B6-3A4C32AACE8E}" destId="{930F0CFA-F369-414E-83D3-B395D2DF7BD8}" srcOrd="1" destOrd="0" presId="urn:microsoft.com/office/officeart/2005/8/layout/vProcess5"/>
    <dgm:cxn modelId="{DBBC542E-8231-4B42-B713-01628660EE1E}" type="presOf" srcId="{6AC7AF1C-9C41-4733-804E-4F4660B5E1E0}" destId="{95A9B061-EC29-49E3-AEEF-FF0A09C3FD24}" srcOrd="0" destOrd="1" presId="urn:microsoft.com/office/officeart/2005/8/layout/vProcess5"/>
    <dgm:cxn modelId="{FE6221F1-D3BD-46D2-BC34-F5DB24ED127C}" type="presOf" srcId="{86FF91DA-2E3F-40ED-A11D-D9C8D09AA399}" destId="{4F47911E-E8FA-47BC-9EAE-C90E10E1710F}" srcOrd="0" destOrd="0" presId="urn:microsoft.com/office/officeart/2005/8/layout/vProcess5"/>
    <dgm:cxn modelId="{1E5E052C-2BA0-41A7-ABE0-56839E776829}" type="presOf" srcId="{CEEA3255-B17A-4F50-B884-616117809A50}" destId="{17E8E3D9-17B2-4AEC-8B30-52590C038AAE}" srcOrd="0" destOrd="0" presId="urn:microsoft.com/office/officeart/2005/8/layout/vProcess5"/>
    <dgm:cxn modelId="{0023584E-6194-4601-ABBF-2EC7A2EBC6C1}" srcId="{86FF91DA-2E3F-40ED-A11D-D9C8D09AA399}" destId="{5F0178AA-AFE4-4C09-B9B6-3A4C32AACE8E}" srcOrd="1" destOrd="0" parTransId="{ECFC4046-8B70-4740-85DA-61055866D09A}" sibTransId="{CEEA3255-B17A-4F50-B884-616117809A50}"/>
    <dgm:cxn modelId="{F21FADB3-77C8-4CF6-BE2E-95328C75DC81}" type="presOf" srcId="{A0AC6ECA-4688-43F3-AC2A-DF12F18853BA}" destId="{61DFBB60-4C40-4D97-B8DF-A7C10DF78B57}" srcOrd="1" destOrd="2" presId="urn:microsoft.com/office/officeart/2005/8/layout/vProcess5"/>
    <dgm:cxn modelId="{B706BC4D-985F-42CF-BDCB-B90AB00A9C87}" type="presParOf" srcId="{4F47911E-E8FA-47BC-9EAE-C90E10E1710F}" destId="{A59E2D70-65E3-46CE-9426-102497F46EB1}" srcOrd="0" destOrd="0" presId="urn:microsoft.com/office/officeart/2005/8/layout/vProcess5"/>
    <dgm:cxn modelId="{9DA20503-FA18-40CA-AD36-201FE9051327}" type="presParOf" srcId="{4F47911E-E8FA-47BC-9EAE-C90E10E1710F}" destId="{9B22705C-2345-456B-8E0D-3759F1DA3E40}" srcOrd="1" destOrd="0" presId="urn:microsoft.com/office/officeart/2005/8/layout/vProcess5"/>
    <dgm:cxn modelId="{42CDC265-7BBD-4080-A24F-40711E17AE2E}" type="presParOf" srcId="{4F47911E-E8FA-47BC-9EAE-C90E10E1710F}" destId="{95A9B061-EC29-49E3-AEEF-FF0A09C3FD24}" srcOrd="2" destOrd="0" presId="urn:microsoft.com/office/officeart/2005/8/layout/vProcess5"/>
    <dgm:cxn modelId="{7E6D3667-86AE-481A-BE57-9B74742D7EB8}" type="presParOf" srcId="{4F47911E-E8FA-47BC-9EAE-C90E10E1710F}" destId="{616E0679-0CA3-4C8F-8061-3866151AFCA5}" srcOrd="3" destOrd="0" presId="urn:microsoft.com/office/officeart/2005/8/layout/vProcess5"/>
    <dgm:cxn modelId="{F5A6D9FC-466F-4618-BFE5-3A830CA2EBBF}" type="presParOf" srcId="{4F47911E-E8FA-47BC-9EAE-C90E10E1710F}" destId="{A6AC8683-AD33-4B1A-A4C1-D24B4AAD0F99}" srcOrd="4" destOrd="0" presId="urn:microsoft.com/office/officeart/2005/8/layout/vProcess5"/>
    <dgm:cxn modelId="{6B491FF8-C400-420E-9AE4-3B9E4033D8E9}" type="presParOf" srcId="{4F47911E-E8FA-47BC-9EAE-C90E10E1710F}" destId="{D037C763-ED60-4897-A211-6CA216FED6F6}" srcOrd="5" destOrd="0" presId="urn:microsoft.com/office/officeart/2005/8/layout/vProcess5"/>
    <dgm:cxn modelId="{3DA19187-2858-4D4D-A7A1-FAC0AB2B4C2E}" type="presParOf" srcId="{4F47911E-E8FA-47BC-9EAE-C90E10E1710F}" destId="{17E8E3D9-17B2-4AEC-8B30-52590C038AAE}" srcOrd="6" destOrd="0" presId="urn:microsoft.com/office/officeart/2005/8/layout/vProcess5"/>
    <dgm:cxn modelId="{E298EF60-BCE5-4345-91A7-FFA46ACBCF2D}" type="presParOf" srcId="{4F47911E-E8FA-47BC-9EAE-C90E10E1710F}" destId="{80D99BA1-0860-43FB-BEA4-73522E0564FE}" srcOrd="7" destOrd="0" presId="urn:microsoft.com/office/officeart/2005/8/layout/vProcess5"/>
    <dgm:cxn modelId="{0CC0A4D5-6B84-4316-995A-D7729FACCC87}" type="presParOf" srcId="{4F47911E-E8FA-47BC-9EAE-C90E10E1710F}" destId="{BFC4C437-2665-4049-9087-9985FBC2FB94}" srcOrd="8" destOrd="0" presId="urn:microsoft.com/office/officeart/2005/8/layout/vProcess5"/>
    <dgm:cxn modelId="{B9684E43-AE74-4770-AF46-F4E5FA268011}" type="presParOf" srcId="{4F47911E-E8FA-47BC-9EAE-C90E10E1710F}" destId="{930F0CFA-F369-414E-83D3-B395D2DF7BD8}" srcOrd="9" destOrd="0" presId="urn:microsoft.com/office/officeart/2005/8/layout/vProcess5"/>
    <dgm:cxn modelId="{AAD9CFDA-2890-4123-8128-80236D23858A}" type="presParOf" srcId="{4F47911E-E8FA-47BC-9EAE-C90E10E1710F}" destId="{61DFBB60-4C40-4D97-B8DF-A7C10DF78B57}" srcOrd="10" destOrd="0" presId="urn:microsoft.com/office/officeart/2005/8/layout/vProcess5"/>
    <dgm:cxn modelId="{A15A8A3A-AAA7-44E9-9667-EF4430D4DF5D}" type="presParOf" srcId="{4F47911E-E8FA-47BC-9EAE-C90E10E1710F}" destId="{B6103B10-B3C8-4200-B61F-74D99CB56EF7}"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2705C-2345-456B-8E0D-3759F1DA3E40}">
      <dsp:nvSpPr>
        <dsp:cNvPr id="0" name=""/>
        <dsp:cNvSpPr/>
      </dsp:nvSpPr>
      <dsp:spPr>
        <a:xfrm>
          <a:off x="0" y="-54353"/>
          <a:ext cx="4876800" cy="894080"/>
        </a:xfrm>
        <a:prstGeom prst="roundRect">
          <a:avLst>
            <a:gd name="adj" fmla="val 10000"/>
          </a:avLst>
        </a:prstGeom>
        <a:solidFill>
          <a:srgbClr val="FFC000"/>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kumimoji="1" lang="ja-JP" altLang="en-US" sz="1600" kern="1200" dirty="0" smtClean="0">
              <a:solidFill>
                <a:schemeClr val="tx1"/>
              </a:solidFill>
            </a:rPr>
            <a:t>基本価値</a:t>
          </a:r>
          <a:endParaRPr kumimoji="1" lang="ja-JP" altLang="en-US" sz="1600" kern="1200" dirty="0">
            <a:solidFill>
              <a:schemeClr val="tx1"/>
            </a:solidFill>
          </a:endParaRPr>
        </a:p>
        <a:p>
          <a:pPr marL="171450" lvl="1" indent="-171450" algn="l" defTabSz="711200">
            <a:lnSpc>
              <a:spcPct val="90000"/>
            </a:lnSpc>
            <a:spcBef>
              <a:spcPct val="0"/>
            </a:spcBef>
            <a:spcAft>
              <a:spcPct val="15000"/>
            </a:spcAft>
            <a:buChar char="••"/>
          </a:pPr>
          <a:r>
            <a:rPr kumimoji="1" lang="ja-JP" altLang="en-US" sz="1600" kern="1200" dirty="0" smtClean="0">
              <a:solidFill>
                <a:schemeClr val="tx1"/>
              </a:solidFill>
            </a:rPr>
            <a:t>物理的機能性、品質そのもの</a:t>
          </a:r>
          <a:endParaRPr kumimoji="1" lang="ja-JP" altLang="en-US" sz="1600" kern="1200" dirty="0">
            <a:solidFill>
              <a:schemeClr val="tx1"/>
            </a:solidFill>
          </a:endParaRPr>
        </a:p>
      </dsp:txBody>
      <dsp:txXfrm>
        <a:off x="26187" y="-28166"/>
        <a:ext cx="3836467" cy="841706"/>
      </dsp:txXfrm>
    </dsp:sp>
    <dsp:sp modelId="{95A9B061-EC29-49E3-AEEF-FF0A09C3FD24}">
      <dsp:nvSpPr>
        <dsp:cNvPr id="0" name=""/>
        <dsp:cNvSpPr/>
      </dsp:nvSpPr>
      <dsp:spPr>
        <a:xfrm>
          <a:off x="408432" y="1002286"/>
          <a:ext cx="4876800" cy="894080"/>
        </a:xfrm>
        <a:prstGeom prst="roundRect">
          <a:avLst>
            <a:gd name="adj" fmla="val 10000"/>
          </a:avLst>
        </a:prstGeom>
        <a:solidFill>
          <a:srgbClr val="FFFF00"/>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kumimoji="1" lang="ja-JP" altLang="en-US" sz="1600" kern="1200" dirty="0" smtClean="0">
              <a:solidFill>
                <a:schemeClr val="tx1"/>
              </a:solidFill>
            </a:rPr>
            <a:t>便宜価値</a:t>
          </a:r>
          <a:endParaRPr kumimoji="1" lang="ja-JP" altLang="en-US" sz="1600" kern="1200" dirty="0">
            <a:solidFill>
              <a:schemeClr val="tx1"/>
            </a:solidFill>
          </a:endParaRPr>
        </a:p>
        <a:p>
          <a:pPr marL="171450" lvl="1" indent="-171450" algn="l" defTabSz="711200">
            <a:lnSpc>
              <a:spcPct val="90000"/>
            </a:lnSpc>
            <a:spcBef>
              <a:spcPct val="0"/>
            </a:spcBef>
            <a:spcAft>
              <a:spcPct val="15000"/>
            </a:spcAft>
            <a:buChar char="••"/>
          </a:pPr>
          <a:r>
            <a:rPr kumimoji="1" lang="ja-JP" altLang="en-US" sz="1600" kern="1200" dirty="0" smtClean="0">
              <a:solidFill>
                <a:schemeClr val="tx1"/>
              </a:solidFill>
            </a:rPr>
            <a:t>製品の購買・消費時に利便性を提供する価値</a:t>
          </a:r>
          <a:endParaRPr kumimoji="1" lang="ja-JP" altLang="en-US" sz="1600" kern="1200" dirty="0">
            <a:solidFill>
              <a:schemeClr val="tx1"/>
            </a:solidFill>
          </a:endParaRPr>
        </a:p>
      </dsp:txBody>
      <dsp:txXfrm>
        <a:off x="434619" y="1028473"/>
        <a:ext cx="3834841" cy="841706"/>
      </dsp:txXfrm>
    </dsp:sp>
    <dsp:sp modelId="{616E0679-0CA3-4C8F-8061-3866151AFCA5}">
      <dsp:nvSpPr>
        <dsp:cNvPr id="0" name=""/>
        <dsp:cNvSpPr/>
      </dsp:nvSpPr>
      <dsp:spPr>
        <a:xfrm>
          <a:off x="792089" y="1998746"/>
          <a:ext cx="4876800" cy="894080"/>
        </a:xfrm>
        <a:prstGeom prst="roundRect">
          <a:avLst>
            <a:gd name="adj" fmla="val 10000"/>
          </a:avLst>
        </a:prstGeom>
        <a:solidFill>
          <a:srgbClr val="92D050"/>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kumimoji="1" lang="ja-JP" altLang="en-US" sz="1400" kern="1200" dirty="0" smtClean="0">
              <a:solidFill>
                <a:schemeClr val="tx1"/>
              </a:solidFill>
            </a:rPr>
            <a:t>感覚価値</a:t>
          </a:r>
          <a:endParaRPr kumimoji="1" lang="ja-JP" altLang="en-US" sz="1400" kern="1200" dirty="0">
            <a:solidFill>
              <a:schemeClr val="tx1"/>
            </a:solidFill>
          </a:endParaRPr>
        </a:p>
        <a:p>
          <a:pPr marL="114300" lvl="1" indent="-114300" algn="l" defTabSz="622300">
            <a:lnSpc>
              <a:spcPct val="90000"/>
            </a:lnSpc>
            <a:spcBef>
              <a:spcPct val="0"/>
            </a:spcBef>
            <a:spcAft>
              <a:spcPct val="15000"/>
            </a:spcAft>
            <a:buChar char="••"/>
          </a:pPr>
          <a:r>
            <a:rPr kumimoji="1" lang="ja-JP" altLang="en-US" sz="1400" kern="1200" dirty="0" smtClean="0">
              <a:solidFill>
                <a:schemeClr val="tx1"/>
              </a:solidFill>
            </a:rPr>
            <a:t>五感を通して楽しい消費経験を提供する価値</a:t>
          </a:r>
          <a:endParaRPr kumimoji="1" lang="ja-JP" altLang="en-US" sz="1400" kern="1200" dirty="0">
            <a:solidFill>
              <a:schemeClr val="tx1"/>
            </a:solidFill>
          </a:endParaRPr>
        </a:p>
        <a:p>
          <a:pPr marL="114300" lvl="1" indent="-114300" algn="l" defTabSz="622300">
            <a:lnSpc>
              <a:spcPct val="90000"/>
            </a:lnSpc>
            <a:spcBef>
              <a:spcPct val="0"/>
            </a:spcBef>
            <a:spcAft>
              <a:spcPct val="15000"/>
            </a:spcAft>
            <a:buChar char="••"/>
          </a:pPr>
          <a:r>
            <a:rPr kumimoji="1" lang="ja-JP" altLang="en-US" sz="1400" u="sng" kern="1200" dirty="0" smtClean="0">
              <a:solidFill>
                <a:schemeClr val="tx1"/>
              </a:solidFill>
            </a:rPr>
            <a:t>製品や広告、販促物に感じる魅力や好感度が感覚価値を構成している</a:t>
          </a:r>
          <a:endParaRPr kumimoji="1" lang="ja-JP" altLang="en-US" sz="1400" u="sng" kern="1200" dirty="0">
            <a:solidFill>
              <a:schemeClr val="tx1"/>
            </a:solidFill>
          </a:endParaRPr>
        </a:p>
      </dsp:txBody>
      <dsp:txXfrm>
        <a:off x="818276" y="2024933"/>
        <a:ext cx="3840937" cy="841706"/>
      </dsp:txXfrm>
    </dsp:sp>
    <dsp:sp modelId="{A6AC8683-AD33-4B1A-A4C1-D24B4AAD0F99}">
      <dsp:nvSpPr>
        <dsp:cNvPr id="0" name=""/>
        <dsp:cNvSpPr/>
      </dsp:nvSpPr>
      <dsp:spPr>
        <a:xfrm>
          <a:off x="1219200" y="3006859"/>
          <a:ext cx="4876800" cy="1111493"/>
        </a:xfrm>
        <a:prstGeom prst="roundRect">
          <a:avLst>
            <a:gd name="adj" fmla="val 10000"/>
          </a:avLst>
        </a:prstGeom>
        <a:solidFill>
          <a:srgbClr val="00B0F0"/>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kumimoji="1" lang="ja-JP" altLang="en-US" sz="1400" kern="1200" dirty="0" smtClean="0">
              <a:solidFill>
                <a:schemeClr val="tx1"/>
              </a:solidFill>
            </a:rPr>
            <a:t>観念価値</a:t>
          </a:r>
          <a:endParaRPr kumimoji="1" lang="en-US" altLang="ja-JP" sz="1400" kern="1200" dirty="0" smtClean="0">
            <a:solidFill>
              <a:schemeClr val="tx1"/>
            </a:solidFill>
          </a:endParaRPr>
        </a:p>
        <a:p>
          <a:pPr lvl="0" algn="l" defTabSz="622300">
            <a:lnSpc>
              <a:spcPct val="90000"/>
            </a:lnSpc>
            <a:spcBef>
              <a:spcPct val="0"/>
            </a:spcBef>
            <a:spcAft>
              <a:spcPct val="35000"/>
            </a:spcAft>
          </a:pPr>
          <a:r>
            <a:rPr kumimoji="1" lang="ja-JP" altLang="en-US" sz="1400" kern="1200" dirty="0" smtClean="0">
              <a:solidFill>
                <a:schemeClr val="tx1"/>
              </a:solidFill>
            </a:rPr>
            <a:t>・</a:t>
          </a:r>
          <a:r>
            <a:rPr kumimoji="1" lang="ja-JP" altLang="en-US" sz="1400" u="sng" kern="1200" dirty="0" smtClean="0">
              <a:solidFill>
                <a:schemeClr val="tx1"/>
              </a:solidFill>
            </a:rPr>
            <a:t>ブランドが発信するノスタルジー、ファンタジー、ブランドの歴史への憧れや共感度、自己のライフスタイルへの共感度などによって構成される価値</a:t>
          </a:r>
        </a:p>
        <a:p>
          <a:pPr lvl="0" algn="l" defTabSz="622300">
            <a:lnSpc>
              <a:spcPct val="90000"/>
            </a:lnSpc>
            <a:spcBef>
              <a:spcPct val="0"/>
            </a:spcBef>
            <a:spcAft>
              <a:spcPct val="35000"/>
            </a:spcAft>
          </a:pPr>
          <a:endParaRPr kumimoji="1" lang="ja-JP" altLang="en-US" sz="900" kern="1200" dirty="0"/>
        </a:p>
      </dsp:txBody>
      <dsp:txXfrm>
        <a:off x="1251755" y="3039414"/>
        <a:ext cx="3822105" cy="1046383"/>
      </dsp:txXfrm>
    </dsp:sp>
    <dsp:sp modelId="{D037C763-ED60-4897-A211-6CA216FED6F6}">
      <dsp:nvSpPr>
        <dsp:cNvPr id="0" name=""/>
        <dsp:cNvSpPr/>
      </dsp:nvSpPr>
      <dsp:spPr>
        <a:xfrm>
          <a:off x="4295647" y="630430"/>
          <a:ext cx="581152" cy="581152"/>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kumimoji="1" lang="ja-JP" altLang="en-US" sz="2700" kern="1200"/>
        </a:p>
      </dsp:txBody>
      <dsp:txXfrm>
        <a:off x="4426406" y="630430"/>
        <a:ext cx="319634" cy="437317"/>
      </dsp:txXfrm>
    </dsp:sp>
    <dsp:sp modelId="{17E8E3D9-17B2-4AEC-8B30-52590C038AAE}">
      <dsp:nvSpPr>
        <dsp:cNvPr id="0" name=""/>
        <dsp:cNvSpPr/>
      </dsp:nvSpPr>
      <dsp:spPr>
        <a:xfrm>
          <a:off x="4704080" y="1687070"/>
          <a:ext cx="581152" cy="581152"/>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kumimoji="1" lang="ja-JP" altLang="en-US" sz="2700" kern="1200"/>
        </a:p>
      </dsp:txBody>
      <dsp:txXfrm>
        <a:off x="4834839" y="1687070"/>
        <a:ext cx="319634" cy="437317"/>
      </dsp:txXfrm>
    </dsp:sp>
    <dsp:sp modelId="{80D99BA1-0860-43FB-BEA4-73522E0564FE}">
      <dsp:nvSpPr>
        <dsp:cNvPr id="0" name=""/>
        <dsp:cNvSpPr/>
      </dsp:nvSpPr>
      <dsp:spPr>
        <a:xfrm>
          <a:off x="5106415" y="2743710"/>
          <a:ext cx="581152" cy="581152"/>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kumimoji="1" lang="ja-JP" altLang="en-US" sz="2700" kern="1200"/>
        </a:p>
      </dsp:txBody>
      <dsp:txXfrm>
        <a:off x="5237174" y="2743710"/>
        <a:ext cx="319634" cy="43731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0.43875</cdr:x>
      <cdr:y>0.26088</cdr:y>
    </cdr:from>
    <cdr:to>
      <cdr:x>0.61375</cdr:x>
      <cdr:y>0.37225</cdr:y>
    </cdr:to>
    <cdr:sp macro="" textlink="">
      <cdr:nvSpPr>
        <cdr:cNvPr id="2" name="右矢印 1"/>
        <cdr:cNvSpPr/>
      </cdr:nvSpPr>
      <cdr:spPr>
        <a:xfrm xmlns:a="http://schemas.openxmlformats.org/drawingml/2006/main" rot="19814207">
          <a:off x="3610744" y="1180728"/>
          <a:ext cx="1440160" cy="504056"/>
        </a:xfrm>
        <a:prstGeom xmlns:a="http://schemas.openxmlformats.org/drawingml/2006/main" prst="rightArrow">
          <a:avLst/>
        </a:prstGeom>
        <a:solidFill xmlns:a="http://schemas.openxmlformats.org/drawingml/2006/main">
          <a:schemeClr val="tx1">
            <a:lumMod val="65000"/>
            <a:lumOff val="35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dr:relSizeAnchor xmlns:cdr="http://schemas.openxmlformats.org/drawingml/2006/chartDrawing">
    <cdr:from>
      <cdr:x>0.01876</cdr:x>
      <cdr:y>0.79797</cdr:y>
    </cdr:from>
    <cdr:to>
      <cdr:x>0.12987</cdr:x>
      <cdr:y>1</cdr:y>
    </cdr:to>
    <cdr:sp macro="" textlink="">
      <cdr:nvSpPr>
        <cdr:cNvPr id="3" name="テキスト ボックス 2"/>
        <cdr:cNvSpPr txBox="1"/>
      </cdr:nvSpPr>
      <cdr:spPr>
        <a:xfrm xmlns:a="http://schemas.openxmlformats.org/drawingml/2006/main">
          <a:off x="154360" y="434908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ja-JP" alt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0.43875</cdr:x>
      <cdr:y>0.26088</cdr:y>
    </cdr:from>
    <cdr:to>
      <cdr:x>0.61375</cdr:x>
      <cdr:y>0.37225</cdr:y>
    </cdr:to>
    <cdr:sp macro="" textlink="">
      <cdr:nvSpPr>
        <cdr:cNvPr id="2" name="右矢印 1"/>
        <cdr:cNvSpPr/>
      </cdr:nvSpPr>
      <cdr:spPr>
        <a:xfrm xmlns:a="http://schemas.openxmlformats.org/drawingml/2006/main" rot="19814207">
          <a:off x="3610744" y="1180728"/>
          <a:ext cx="1440160" cy="504056"/>
        </a:xfrm>
        <a:prstGeom xmlns:a="http://schemas.openxmlformats.org/drawingml/2006/main" prst="rightArrow">
          <a:avLst/>
        </a:prstGeom>
        <a:solidFill xmlns:a="http://schemas.openxmlformats.org/drawingml/2006/main">
          <a:schemeClr val="tx1">
            <a:lumMod val="65000"/>
            <a:lumOff val="35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dr:relSizeAnchor xmlns:cdr="http://schemas.openxmlformats.org/drawingml/2006/chartDrawing">
    <cdr:from>
      <cdr:x>0.01876</cdr:x>
      <cdr:y>0.79797</cdr:y>
    </cdr:from>
    <cdr:to>
      <cdr:x>0.12987</cdr:x>
      <cdr:y>1</cdr:y>
    </cdr:to>
    <cdr:sp macro="" textlink="">
      <cdr:nvSpPr>
        <cdr:cNvPr id="3" name="テキスト ボックス 2"/>
        <cdr:cNvSpPr txBox="1"/>
      </cdr:nvSpPr>
      <cdr:spPr>
        <a:xfrm xmlns:a="http://schemas.openxmlformats.org/drawingml/2006/main">
          <a:off x="154360" y="434908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ja-JP" alt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C2C92B41-9D91-44F0-AA25-CB5ADAE4F572}" type="datetimeFigureOut">
              <a:rPr kumimoji="1" lang="ja-JP" altLang="en-US" smtClean="0"/>
              <a:t>2015/12/19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90C93E8-7365-43B1-9E93-46947229811D}" type="slidenum">
              <a:rPr kumimoji="1" lang="ja-JP" altLang="en-US" smtClean="0"/>
              <a:t>‹#›</a:t>
            </a:fld>
            <a:endParaRPr kumimoji="1" lang="ja-JP" altLang="en-US"/>
          </a:p>
        </p:txBody>
      </p:sp>
    </p:spTree>
    <p:extLst>
      <p:ext uri="{BB962C8B-B14F-4D97-AF65-F5344CB8AC3E}">
        <p14:creationId xmlns:p14="http://schemas.microsoft.com/office/powerpoint/2010/main" val="39457633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nhk.or.jp/ohayou/marugoto/2012/04/0425.html"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a:t>
            </a:fld>
            <a:endParaRPr kumimoji="1" lang="ja-JP" altLang="en-US" dirty="0"/>
          </a:p>
        </p:txBody>
      </p:sp>
    </p:spTree>
    <p:extLst>
      <p:ext uri="{BB962C8B-B14F-4D97-AF65-F5344CB8AC3E}">
        <p14:creationId xmlns:p14="http://schemas.microsoft.com/office/powerpoint/2010/main" val="1358622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16</a:t>
            </a:fld>
            <a:endParaRPr kumimoji="1" lang="ja-JP" altLang="en-US"/>
          </a:p>
        </p:txBody>
      </p:sp>
    </p:spTree>
    <p:extLst>
      <p:ext uri="{BB962C8B-B14F-4D97-AF65-F5344CB8AC3E}">
        <p14:creationId xmlns:p14="http://schemas.microsoft.com/office/powerpoint/2010/main" val="1326681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17</a:t>
            </a:fld>
            <a:endParaRPr kumimoji="1" lang="ja-JP" altLang="en-US"/>
          </a:p>
        </p:txBody>
      </p:sp>
    </p:spTree>
    <p:extLst>
      <p:ext uri="{BB962C8B-B14F-4D97-AF65-F5344CB8AC3E}">
        <p14:creationId xmlns:p14="http://schemas.microsoft.com/office/powerpoint/2010/main" val="1784722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18</a:t>
            </a:fld>
            <a:endParaRPr kumimoji="1" lang="ja-JP" altLang="en-US"/>
          </a:p>
        </p:txBody>
      </p:sp>
    </p:spTree>
    <p:extLst>
      <p:ext uri="{BB962C8B-B14F-4D97-AF65-F5344CB8AC3E}">
        <p14:creationId xmlns:p14="http://schemas.microsoft.com/office/powerpoint/2010/main" val="2274590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19</a:t>
            </a:fld>
            <a:endParaRPr kumimoji="1" lang="ja-JP" altLang="en-US"/>
          </a:p>
        </p:txBody>
      </p:sp>
    </p:spTree>
    <p:extLst>
      <p:ext uri="{BB962C8B-B14F-4D97-AF65-F5344CB8AC3E}">
        <p14:creationId xmlns:p14="http://schemas.microsoft.com/office/powerpoint/2010/main" val="1683714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23</a:t>
            </a:fld>
            <a:endParaRPr kumimoji="1" lang="ja-JP" altLang="en-US"/>
          </a:p>
        </p:txBody>
      </p:sp>
    </p:spTree>
    <p:extLst>
      <p:ext uri="{BB962C8B-B14F-4D97-AF65-F5344CB8AC3E}">
        <p14:creationId xmlns:p14="http://schemas.microsoft.com/office/powerpoint/2010/main" val="2541083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24</a:t>
            </a:fld>
            <a:endParaRPr kumimoji="1" lang="ja-JP" altLang="en-US"/>
          </a:p>
        </p:txBody>
      </p:sp>
    </p:spTree>
    <p:extLst>
      <p:ext uri="{BB962C8B-B14F-4D97-AF65-F5344CB8AC3E}">
        <p14:creationId xmlns:p14="http://schemas.microsoft.com/office/powerpoint/2010/main" val="203007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25</a:t>
            </a:fld>
            <a:endParaRPr kumimoji="1" lang="ja-JP" altLang="en-US"/>
          </a:p>
        </p:txBody>
      </p:sp>
    </p:spTree>
    <p:extLst>
      <p:ext uri="{BB962C8B-B14F-4D97-AF65-F5344CB8AC3E}">
        <p14:creationId xmlns:p14="http://schemas.microsoft.com/office/powerpoint/2010/main" val="3879163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27</a:t>
            </a:fld>
            <a:endParaRPr kumimoji="1" lang="ja-JP" altLang="en-US"/>
          </a:p>
        </p:txBody>
      </p:sp>
    </p:spTree>
    <p:extLst>
      <p:ext uri="{BB962C8B-B14F-4D97-AF65-F5344CB8AC3E}">
        <p14:creationId xmlns:p14="http://schemas.microsoft.com/office/powerpoint/2010/main" val="4130077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30</a:t>
            </a:fld>
            <a:endParaRPr kumimoji="1" lang="ja-JP" altLang="en-US"/>
          </a:p>
        </p:txBody>
      </p:sp>
    </p:spTree>
    <p:extLst>
      <p:ext uri="{BB962C8B-B14F-4D97-AF65-F5344CB8AC3E}">
        <p14:creationId xmlns:p14="http://schemas.microsoft.com/office/powerpoint/2010/main" val="42750249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36</a:t>
            </a:fld>
            <a:endParaRPr kumimoji="1" lang="ja-JP" altLang="en-US"/>
          </a:p>
        </p:txBody>
      </p:sp>
    </p:spTree>
    <p:extLst>
      <p:ext uri="{BB962C8B-B14F-4D97-AF65-F5344CB8AC3E}">
        <p14:creationId xmlns:p14="http://schemas.microsoft.com/office/powerpoint/2010/main" val="2490712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3</a:t>
            </a:fld>
            <a:endParaRPr kumimoji="1" lang="ja-JP" altLang="en-US" dirty="0"/>
          </a:p>
        </p:txBody>
      </p:sp>
    </p:spTree>
    <p:extLst>
      <p:ext uri="{BB962C8B-B14F-4D97-AF65-F5344CB8AC3E}">
        <p14:creationId xmlns:p14="http://schemas.microsoft.com/office/powerpoint/2010/main" val="38969010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mtClean="0"/>
              <a:t>基本価値：物理的機能性　</a:t>
            </a:r>
          </a:p>
          <a:p>
            <a:r>
              <a:rPr kumimoji="1" lang="ja-JP" altLang="en-US" smtClean="0"/>
              <a:t>便宜価値：製品の購買・消費時に利便性を提供する価値</a:t>
            </a:r>
          </a:p>
          <a:p>
            <a:r>
              <a:rPr kumimoji="1" lang="ja-JP" altLang="en-US" smtClean="0"/>
              <a:t>感覚価値：五感を通して楽しい消費経験を提供する価値</a:t>
            </a:r>
          </a:p>
          <a:p>
            <a:r>
              <a:rPr kumimoji="1" lang="ja-JP" altLang="en-US" smtClean="0"/>
              <a:t>　　　　　　　製品や広告、販促物に感じる魅力や好感度が感覚価値を構成している</a:t>
            </a:r>
          </a:p>
          <a:p>
            <a:r>
              <a:rPr kumimoji="1" lang="ja-JP" altLang="en-US" smtClean="0"/>
              <a:t>観念価値：ブランドが発信するノスタルジー、ファンタジー、ブランドの歴史への憧れや共感度、</a:t>
            </a:r>
          </a:p>
          <a:p>
            <a:r>
              <a:rPr kumimoji="1" lang="ja-JP" altLang="en-US" smtClean="0"/>
              <a:t>　　　　　　　自己のライフスタイルへの共感度などによって構成される価値</a:t>
            </a:r>
          </a:p>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43</a:t>
            </a:fld>
            <a:endParaRPr kumimoji="1" lang="ja-JP" altLang="en-US"/>
          </a:p>
        </p:txBody>
      </p:sp>
    </p:spTree>
    <p:extLst>
      <p:ext uri="{BB962C8B-B14F-4D97-AF65-F5344CB8AC3E}">
        <p14:creationId xmlns:p14="http://schemas.microsoft.com/office/powerpoint/2010/main" val="3665770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49</a:t>
            </a:fld>
            <a:endParaRPr kumimoji="1" lang="ja-JP" altLang="en-US"/>
          </a:p>
        </p:txBody>
      </p:sp>
    </p:spTree>
    <p:extLst>
      <p:ext uri="{BB962C8B-B14F-4D97-AF65-F5344CB8AC3E}">
        <p14:creationId xmlns:p14="http://schemas.microsoft.com/office/powerpoint/2010/main" val="4169680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53</a:t>
            </a:fld>
            <a:endParaRPr kumimoji="1" lang="ja-JP" altLang="en-US"/>
          </a:p>
        </p:txBody>
      </p:sp>
    </p:spTree>
    <p:extLst>
      <p:ext uri="{BB962C8B-B14F-4D97-AF65-F5344CB8AC3E}">
        <p14:creationId xmlns:p14="http://schemas.microsoft.com/office/powerpoint/2010/main" val="21684047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65</a:t>
            </a:fld>
            <a:endParaRPr kumimoji="1" lang="ja-JP" altLang="en-US"/>
          </a:p>
        </p:txBody>
      </p:sp>
    </p:spTree>
    <p:extLst>
      <p:ext uri="{BB962C8B-B14F-4D97-AF65-F5344CB8AC3E}">
        <p14:creationId xmlns:p14="http://schemas.microsoft.com/office/powerpoint/2010/main" val="3519066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68</a:t>
            </a:fld>
            <a:endParaRPr kumimoji="1" lang="ja-JP" altLang="en-US"/>
          </a:p>
        </p:txBody>
      </p:sp>
    </p:spTree>
    <p:extLst>
      <p:ext uri="{BB962C8B-B14F-4D97-AF65-F5344CB8AC3E}">
        <p14:creationId xmlns:p14="http://schemas.microsoft.com/office/powerpoint/2010/main" val="20015640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smtClean="0">
                <a:latin typeface="メイリオ" charset="0"/>
              </a:rPr>
              <a:t>NHK Online</a:t>
            </a:r>
            <a:r>
              <a:rPr lang="ja-JP" altLang="en-US" sz="1200" smtClean="0">
                <a:latin typeface="メイリオ" charset="0"/>
              </a:rPr>
              <a:t>特集</a:t>
            </a:r>
            <a:r>
              <a:rPr lang="en-US" altLang="ja-JP" sz="1200" smtClean="0">
                <a:latin typeface="メイリオ" charset="0"/>
              </a:rPr>
              <a:t>2012年4月25</a:t>
            </a:r>
            <a:r>
              <a:rPr lang="ja-JP" altLang="en-US" sz="1200" smtClean="0">
                <a:latin typeface="メイリオ" charset="0"/>
              </a:rPr>
              <a:t>日版</a:t>
            </a:r>
            <a:r>
              <a:rPr lang="en-US" altLang="ja-JP" sz="1200" smtClean="0">
                <a:latin typeface="メイリオ" charset="0"/>
                <a:hlinkClick r:id="rId3"/>
              </a:rPr>
              <a:t>http://www.nhk.or.jp/ohayou/marugoto/2012/04/0425.html</a:t>
            </a:r>
            <a:endParaRPr lang="en-US" altLang="ja-JP" sz="1200" smtClean="0">
              <a:latin typeface="メイリオ" charset="0"/>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69</a:t>
            </a:fld>
            <a:endParaRPr kumimoji="1" lang="ja-JP" altLang="en-US"/>
          </a:p>
        </p:txBody>
      </p:sp>
    </p:spTree>
    <p:extLst>
      <p:ext uri="{BB962C8B-B14F-4D97-AF65-F5344CB8AC3E}">
        <p14:creationId xmlns:p14="http://schemas.microsoft.com/office/powerpoint/2010/main" val="40353116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70</a:t>
            </a:fld>
            <a:endParaRPr kumimoji="1" lang="ja-JP" altLang="en-US"/>
          </a:p>
        </p:txBody>
      </p:sp>
    </p:spTree>
    <p:extLst>
      <p:ext uri="{BB962C8B-B14F-4D97-AF65-F5344CB8AC3E}">
        <p14:creationId xmlns:p14="http://schemas.microsoft.com/office/powerpoint/2010/main" val="4196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4</a:t>
            </a:fld>
            <a:endParaRPr kumimoji="1" lang="ja-JP" altLang="en-US" dirty="0"/>
          </a:p>
        </p:txBody>
      </p:sp>
    </p:spTree>
    <p:extLst>
      <p:ext uri="{BB962C8B-B14F-4D97-AF65-F5344CB8AC3E}">
        <p14:creationId xmlns:p14="http://schemas.microsoft.com/office/powerpoint/2010/main" val="576716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5</a:t>
            </a:fld>
            <a:endParaRPr kumimoji="1" lang="ja-JP" altLang="en-US" dirty="0"/>
          </a:p>
        </p:txBody>
      </p:sp>
    </p:spTree>
    <p:extLst>
      <p:ext uri="{BB962C8B-B14F-4D97-AF65-F5344CB8AC3E}">
        <p14:creationId xmlns:p14="http://schemas.microsoft.com/office/powerpoint/2010/main" val="929884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8</a:t>
            </a:fld>
            <a:endParaRPr kumimoji="1" lang="ja-JP" altLang="en-US"/>
          </a:p>
        </p:txBody>
      </p:sp>
    </p:spTree>
    <p:extLst>
      <p:ext uri="{BB962C8B-B14F-4D97-AF65-F5344CB8AC3E}">
        <p14:creationId xmlns:p14="http://schemas.microsoft.com/office/powerpoint/2010/main" val="1394689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9</a:t>
            </a:fld>
            <a:endParaRPr kumimoji="1" lang="ja-JP" altLang="en-US"/>
          </a:p>
        </p:txBody>
      </p:sp>
    </p:spTree>
    <p:extLst>
      <p:ext uri="{BB962C8B-B14F-4D97-AF65-F5344CB8AC3E}">
        <p14:creationId xmlns:p14="http://schemas.microsoft.com/office/powerpoint/2010/main" val="1394689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11</a:t>
            </a:fld>
            <a:endParaRPr kumimoji="1" lang="ja-JP" altLang="en-US"/>
          </a:p>
        </p:txBody>
      </p:sp>
    </p:spTree>
    <p:extLst>
      <p:ext uri="{BB962C8B-B14F-4D97-AF65-F5344CB8AC3E}">
        <p14:creationId xmlns:p14="http://schemas.microsoft.com/office/powerpoint/2010/main" val="551878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12</a:t>
            </a:fld>
            <a:endParaRPr kumimoji="1" lang="ja-JP" altLang="en-US"/>
          </a:p>
        </p:txBody>
      </p:sp>
    </p:spTree>
    <p:extLst>
      <p:ext uri="{BB962C8B-B14F-4D97-AF65-F5344CB8AC3E}">
        <p14:creationId xmlns:p14="http://schemas.microsoft.com/office/powerpoint/2010/main" val="3327681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15</a:t>
            </a:fld>
            <a:endParaRPr kumimoji="1" lang="ja-JP" altLang="en-US"/>
          </a:p>
        </p:txBody>
      </p:sp>
    </p:spTree>
    <p:extLst>
      <p:ext uri="{BB962C8B-B14F-4D97-AF65-F5344CB8AC3E}">
        <p14:creationId xmlns:p14="http://schemas.microsoft.com/office/powerpoint/2010/main" val="1764349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BDAA240-6FE9-4A71-8918-FAC5FDC0504A}"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59808577-54DC-4602-A481-2CB9196A062B}"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9A2E9A3-F903-41DA-BD81-C001C2B9F5C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975AE186-E9B8-4EF4-8F58-AFB710E4E2FB}"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1988B10-7DB3-47CB-9F8C-0F4BA3555843}"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6D88FE9-F1FD-4228-B8A7-CDC05DEA657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1F9CDA4-797F-4F50-AB4C-DB05B975EEDA}"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CF30E6B-2AC6-421A-A33D-F500596C43F0}" type="slidenum">
              <a:rPr lang="ja-JP" altLang="en-US" smtClean="0"/>
              <a:pPr/>
              <a:t>‹#›</a:t>
            </a:fld>
            <a:endParaRPr lang="ja-JP" alt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ECCF2475-0095-49CC-B28C-5DE8FD161153}"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3090D6-8D74-46CD-9796-E92E6D3FC68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DF56785-E254-4EB0-BBAE-B0C7C4AD1B53}"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CF30E6B-2AC6-421A-A33D-F500596C43F0}" type="slidenum">
              <a:rPr lang="ja-JP" altLang="en-US" smtClean="0"/>
              <a:pPr/>
              <a:t>‹#›</a:t>
            </a:fld>
            <a:endParaRPr lang="ja-JP" alt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B087061-407A-4FB7-ABEB-312A2BA823C9}"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0CDC880-FA0A-4249-9529-49A91284CDB8}"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DCF30E6B-2AC6-421A-A33D-F500596C43F0}"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Lst>
  <p:hf hdr="0" ftr="0"/>
  <p:txStyles>
    <p:titleStyle>
      <a:lvl1pPr algn="l" defTabSz="914400" rtl="0" eaLnBrk="1" latinLnBrk="0" hangingPunct="1">
        <a:spcBef>
          <a:spcPct val="0"/>
        </a:spcBef>
        <a:buNone/>
        <a:defRPr kumimoji="1"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adv.asahi.com/modules/feature/index.php/content0334.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hyperlink" Target="http://adgang.jp/2015/06/99252.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1.png"/><Relationship Id="rId7" Type="http://schemas.openxmlformats.org/officeDocument/2006/relationships/diagramColors" Target="../diagrams/colors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5.xml.rels><?xml version="1.0" encoding="UTF-8" standalone="yes"?>
<Relationships xmlns="http://schemas.openxmlformats.org/package/2006/relationships"><Relationship Id="rId3" Type="http://schemas.openxmlformats.org/officeDocument/2006/relationships/hyperlink" Target="http://www.seijo.ac.jp/pdf/falit/201/201-6.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5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61.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6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9.PNG"/><Relationship Id="rId7" Type="http://schemas.openxmlformats.org/officeDocument/2006/relationships/image" Target="../media/image74.png"/><Relationship Id="rId2" Type="http://schemas.openxmlformats.org/officeDocument/2006/relationships/image" Target="../media/image78.PNG"/><Relationship Id="rId1" Type="http://schemas.openxmlformats.org/officeDocument/2006/relationships/slideLayout" Target="../slideLayouts/slideLayout7.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8" Type="http://schemas.openxmlformats.org/officeDocument/2006/relationships/hyperlink" Target="http://showa.mainichi.jp/comeback/2008/01/post-1296.html" TargetMode="External"/><Relationship Id="rId3" Type="http://schemas.openxmlformats.org/officeDocument/2006/relationships/hyperlink" Target="http://www.yhmf.jp/pdf/activity/aid/41_05.pdf" TargetMode="External"/><Relationship Id="rId7" Type="http://schemas.openxmlformats.org/officeDocument/2006/relationships/hyperlink" Target="http://adgang.jp/2015/06/99252.html"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hyperlink" Target="https://www.youtube.com/watch?v=Okb-LB4MNWo&amp;feature=player_embedded&amp;list=PLA61bUUkTUtc8I5Gpz8AVOqzODluziuof" TargetMode="External"/><Relationship Id="rId5" Type="http://schemas.openxmlformats.org/officeDocument/2006/relationships/hyperlink" Target="http://mizkos.jp/files/project/2011sato.pdf" TargetMode="External"/><Relationship Id="rId10" Type="http://schemas.openxmlformats.org/officeDocument/2006/relationships/hyperlink" Target="http://mitizane.ll.chiba-u.jp/metadb/up/AN00142658/KJ00004283894.pdf" TargetMode="External"/><Relationship Id="rId4" Type="http://schemas.openxmlformats.org/officeDocument/2006/relationships/hyperlink" Target="http://www.seijo.ac.jp/pdf/falit/201/2016.pdf" TargetMode="External"/><Relationship Id="rId9" Type="http://schemas.openxmlformats.org/officeDocument/2006/relationships/hyperlink" Target="https://www.jata-net.or.jp/data/stats/2014/pdf/2014_sujryoko.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3" Type="http://schemas.openxmlformats.org/officeDocument/2006/relationships/hyperlink" Target="http://www.sogop.co.jp/news/archives/2012/06/press_rele_4.html"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hyperlink" Target="http://repository.kulib.kyoto-u.ac.jp/dspace/bitstream/2433/57318/1/eda045_393.pdf" TargetMode="External"/><Relationship Id="rId5" Type="http://schemas.openxmlformats.org/officeDocument/2006/relationships/hyperlink" Target="http://www.seijo.ac.jp/pdf/faeco/kenkyu/187/187-komiyaji.pdf" TargetMode="External"/><Relationship Id="rId4" Type="http://schemas.openxmlformats.org/officeDocument/2006/relationships/hyperlink" Target="http://www.jafit.jp/thesis/pdf/15_07.pdf"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http://adv.asahi.com/modules/feature/index.php/content0334.html" TargetMode="External"/><Relationship Id="rId2" Type="http://schemas.openxmlformats.org/officeDocument/2006/relationships/hyperlink" Target="http://ci.nii.ac.jp/els/110009727822.pdf?id=ART0010217088&amp;type=pdf&amp;lang=jp&amp;host=cinii&amp;order_no=&amp;ppv_type=0&amp;lang_sw=&amp;no=1449629924&amp;cp" TargetMode="External"/><Relationship Id="rId1" Type="http://schemas.openxmlformats.org/officeDocument/2006/relationships/slideLayout" Target="../slideLayouts/slideLayout2.xml"/><Relationship Id="rId4" Type="http://schemas.openxmlformats.org/officeDocument/2006/relationships/hyperlink" Target="http://www.jafit.jp/thesis/pdf/15_07.pdf" TargetMode="External"/></Relationships>
</file>

<file path=ppt/slides/_rels/slide72.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sogop.co.jp/news/archives/2012/06/press_rele_4.html"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sogop.co.jp/news/archives/2012/06/press_rele_4.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56792"/>
            <a:ext cx="7772400" cy="1944216"/>
          </a:xfrm>
        </p:spPr>
        <p:txBody>
          <a:bodyPr>
            <a:noAutofit/>
          </a:bodyPr>
          <a:lstStyle/>
          <a:p>
            <a:r>
              <a:rPr kumimoji="1" lang="ja-JP" altLang="en-US" sz="6000" dirty="0" smtClean="0"/>
              <a:t>ノスタルジア</a:t>
            </a:r>
            <a:r>
              <a:rPr kumimoji="1" lang="en-US" altLang="ja-JP" sz="6000" dirty="0" smtClean="0"/>
              <a:t/>
            </a:r>
            <a:br>
              <a:rPr kumimoji="1" lang="en-US" altLang="ja-JP" sz="6000" dirty="0" smtClean="0"/>
            </a:br>
            <a:r>
              <a:rPr lang="ja-JP" altLang="en-US" sz="6000" dirty="0" smtClean="0"/>
              <a:t>マーケティング</a:t>
            </a:r>
            <a:endParaRPr kumimoji="1" lang="ja-JP" altLang="en-US" sz="6000" dirty="0"/>
          </a:p>
        </p:txBody>
      </p:sp>
      <p:sp>
        <p:nvSpPr>
          <p:cNvPr id="3" name="サブタイトル 2"/>
          <p:cNvSpPr>
            <a:spLocks noGrp="1"/>
          </p:cNvSpPr>
          <p:nvPr>
            <p:ph type="subTitle" idx="1"/>
          </p:nvPr>
        </p:nvSpPr>
        <p:spPr>
          <a:xfrm>
            <a:off x="1403648" y="4221088"/>
            <a:ext cx="6768752" cy="1752600"/>
          </a:xfrm>
        </p:spPr>
        <p:txBody>
          <a:bodyPr/>
          <a:lstStyle/>
          <a:p>
            <a:pPr algn="r"/>
            <a:r>
              <a:rPr lang="ja-JP" altLang="en-US" dirty="0" smtClean="0"/>
              <a:t>東洋大学　峰尾ゼミナール　</a:t>
            </a:r>
            <a:r>
              <a:rPr lang="en-US" altLang="ja-JP" dirty="0" smtClean="0"/>
              <a:t>3</a:t>
            </a:r>
            <a:r>
              <a:rPr lang="ja-JP" altLang="en-US" dirty="0" smtClean="0"/>
              <a:t>年</a:t>
            </a:r>
            <a:endParaRPr lang="en-US" altLang="zh-TW" dirty="0" smtClean="0"/>
          </a:p>
          <a:p>
            <a:pPr algn="r"/>
            <a:r>
              <a:rPr lang="zh-TW" altLang="en-US" dirty="0" smtClean="0"/>
              <a:t>羽鳥</a:t>
            </a:r>
            <a:r>
              <a:rPr lang="zh-TW" altLang="en-US" dirty="0"/>
              <a:t>真由　澁木利哉</a:t>
            </a:r>
          </a:p>
          <a:p>
            <a:pPr algn="r"/>
            <a:r>
              <a:rPr lang="zh-TW" altLang="en-US" dirty="0"/>
              <a:t>小島朋実　福澤裕希</a:t>
            </a:r>
          </a:p>
        </p:txBody>
      </p:sp>
      <p:sp>
        <p:nvSpPr>
          <p:cNvPr id="4" name="日付プレースホルダー 3"/>
          <p:cNvSpPr>
            <a:spLocks noGrp="1"/>
          </p:cNvSpPr>
          <p:nvPr>
            <p:ph type="dt" sz="half" idx="10"/>
          </p:nvPr>
        </p:nvSpPr>
        <p:spPr/>
        <p:txBody>
          <a:bodyPr/>
          <a:lstStyle/>
          <a:p>
            <a:fld id="{AA22F097-2B15-4B44-AC06-697F1BC216E4}" type="datetime1">
              <a:rPr kumimoji="1" lang="ja-JP" altLang="en-US" smtClean="0"/>
              <a:t>2015/12/19</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1</a:t>
            </a:fld>
            <a:endParaRPr kumimoji="1" lang="ja-JP" altLang="en-US" dirty="0"/>
          </a:p>
        </p:txBody>
      </p:sp>
    </p:spTree>
    <p:extLst>
      <p:ext uri="{BB962C8B-B14F-4D97-AF65-F5344CB8AC3E}">
        <p14:creationId xmlns:p14="http://schemas.microsoft.com/office/powerpoint/2010/main" val="3360710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AE6C7EDA-87B3-4100-A481-177E7BCCA04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10</a:t>
            </a:fld>
            <a:endParaRPr lang="ja-JP" altLang="en-US"/>
          </a:p>
        </p:txBody>
      </p:sp>
      <p:sp>
        <p:nvSpPr>
          <p:cNvPr id="6" name="角丸四角形 5"/>
          <p:cNvSpPr/>
          <p:nvPr/>
        </p:nvSpPr>
        <p:spPr>
          <a:xfrm>
            <a:off x="1249449" y="1916832"/>
            <a:ext cx="6984776" cy="30231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393465" y="2434858"/>
            <a:ext cx="6696744" cy="1815882"/>
          </a:xfrm>
          <a:prstGeom prst="rect">
            <a:avLst/>
          </a:prstGeom>
          <a:noFill/>
        </p:spPr>
        <p:txBody>
          <a:bodyPr wrap="square" rtlCol="0">
            <a:spAutoFit/>
          </a:bodyPr>
          <a:lstStyle/>
          <a:p>
            <a:r>
              <a:rPr lang="ja-JP" altLang="en-US" sz="2800" dirty="0"/>
              <a:t>ノスタルジアを利用したマーケティング</a:t>
            </a:r>
            <a:r>
              <a:rPr lang="ja-JP" altLang="en-US" sz="2800" dirty="0" smtClean="0"/>
              <a:t>は</a:t>
            </a:r>
            <a:endParaRPr lang="en-US" altLang="ja-JP" sz="2800" dirty="0" smtClean="0"/>
          </a:p>
          <a:p>
            <a:r>
              <a:rPr lang="ja-JP" altLang="en-US" sz="2800" dirty="0" smtClean="0"/>
              <a:t>店舗</a:t>
            </a:r>
            <a:r>
              <a:rPr lang="ja-JP" altLang="en-US" sz="2800" dirty="0"/>
              <a:t>レイアウトから商品内容</a:t>
            </a:r>
            <a:r>
              <a:rPr lang="ja-JP" altLang="en-US" sz="2800" dirty="0" smtClean="0"/>
              <a:t>まで多岐</a:t>
            </a:r>
            <a:r>
              <a:rPr lang="ja-JP" altLang="en-US" sz="2800" dirty="0"/>
              <a:t>にわたるが、本研究ではノスタルジアの広告に注目</a:t>
            </a:r>
            <a:r>
              <a:rPr lang="ja-JP" altLang="en-US" sz="2800" dirty="0" smtClean="0"/>
              <a:t>し研究</a:t>
            </a:r>
            <a:r>
              <a:rPr lang="ja-JP" altLang="en-US" sz="2800" dirty="0"/>
              <a:t>していく</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8053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7D4E9F0D-60DA-4188-A246-D653BFA8A1BE}"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11</a:t>
            </a:fld>
            <a:endParaRPr lang="ja-JP" altLang="en-US"/>
          </a:p>
        </p:txBody>
      </p:sp>
      <p:sp>
        <p:nvSpPr>
          <p:cNvPr id="7" name="テキスト ボックス 6"/>
          <p:cNvSpPr txBox="1"/>
          <p:nvPr/>
        </p:nvSpPr>
        <p:spPr>
          <a:xfrm>
            <a:off x="3635896" y="6309320"/>
            <a:ext cx="4968552" cy="523220"/>
          </a:xfrm>
          <a:prstGeom prst="rect">
            <a:avLst/>
          </a:prstGeom>
          <a:noFill/>
        </p:spPr>
        <p:txBody>
          <a:bodyPr wrap="square" rtlCol="0">
            <a:spAutoFit/>
          </a:bodyPr>
          <a:lstStyle/>
          <a:p>
            <a:r>
              <a:rPr lang="ja-JP" altLang="en-US" sz="1400" dirty="0" smtClean="0"/>
              <a:t>「消費者情報処理とマーケティング戦略」</a:t>
            </a:r>
            <a:r>
              <a:rPr lang="en-US" altLang="ja-JP" sz="1400" dirty="0" smtClean="0"/>
              <a:t>https</a:t>
            </a:r>
            <a:r>
              <a:rPr lang="en-US" altLang="ja-JP" sz="1400" dirty="0"/>
              <a:t>://www.jstage.jst.go.jp/article/acs1993/1/1/1_1_101/_pdf</a:t>
            </a:r>
            <a:endParaRPr kumimoji="1" lang="ja-JP" altLang="en-US" sz="1400" dirty="0"/>
          </a:p>
        </p:txBody>
      </p:sp>
      <p:sp>
        <p:nvSpPr>
          <p:cNvPr id="8" name="テキスト ボックス 7"/>
          <p:cNvSpPr txBox="1"/>
          <p:nvPr/>
        </p:nvSpPr>
        <p:spPr>
          <a:xfrm>
            <a:off x="1151620" y="620688"/>
            <a:ext cx="4104456" cy="400110"/>
          </a:xfrm>
          <a:prstGeom prst="rect">
            <a:avLst/>
          </a:prstGeom>
          <a:noFill/>
        </p:spPr>
        <p:txBody>
          <a:bodyPr wrap="square" rtlCol="0">
            <a:spAutoFit/>
          </a:bodyPr>
          <a:lstStyle/>
          <a:p>
            <a:r>
              <a:rPr kumimoji="1" lang="ja-JP" altLang="en-US" sz="2000" dirty="0" smtClean="0"/>
              <a:t>消費者類型ごとの消費者行動</a:t>
            </a:r>
            <a:endParaRPr kumimoji="1" lang="en-US" altLang="ja-JP" sz="2000" dirty="0" smtClean="0"/>
          </a:p>
        </p:txBody>
      </p:sp>
      <p:sp>
        <p:nvSpPr>
          <p:cNvPr id="2" name="円/楕円 1"/>
          <p:cNvSpPr/>
          <p:nvPr/>
        </p:nvSpPr>
        <p:spPr>
          <a:xfrm>
            <a:off x="539552" y="3140968"/>
            <a:ext cx="3528392" cy="28083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151620" y="1054681"/>
            <a:ext cx="6044321" cy="4894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5877272"/>
            <a:ext cx="6264696"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6296" y="1020798"/>
            <a:ext cx="517525" cy="5000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4829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85E1B03B-84BE-4C97-82BC-90BCD02A2DE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12</a:t>
            </a:fld>
            <a:endParaRPr lang="ja-JP" altLang="en-US"/>
          </a:p>
        </p:txBody>
      </p:sp>
      <p:sp>
        <p:nvSpPr>
          <p:cNvPr id="6" name="テキスト ボックス 5"/>
          <p:cNvSpPr txBox="1"/>
          <p:nvPr/>
        </p:nvSpPr>
        <p:spPr>
          <a:xfrm>
            <a:off x="2347121" y="6550223"/>
            <a:ext cx="6120680" cy="307777"/>
          </a:xfrm>
          <a:prstGeom prst="rect">
            <a:avLst/>
          </a:prstGeom>
          <a:noFill/>
        </p:spPr>
        <p:txBody>
          <a:bodyPr wrap="square" rtlCol="0">
            <a:spAutoFit/>
          </a:bodyPr>
          <a:lstStyle/>
          <a:p>
            <a:r>
              <a:rPr lang="ja-JP" altLang="en-US" sz="1400" dirty="0" smtClean="0"/>
              <a:t>日本著者販促センター　</a:t>
            </a:r>
            <a:r>
              <a:rPr lang="en-US" altLang="ja-JP" sz="1400" dirty="0" smtClean="0"/>
              <a:t>http</a:t>
            </a:r>
            <a:r>
              <a:rPr lang="en-US" altLang="ja-JP" sz="1400" dirty="0"/>
              <a:t>://www.1book.co.jp/003267.html</a:t>
            </a:r>
            <a:endParaRPr kumimoji="1" lang="ja-JP" altLang="en-US" sz="1400" dirty="0"/>
          </a:p>
        </p:txBody>
      </p:sp>
      <p:sp>
        <p:nvSpPr>
          <p:cNvPr id="9" name="テキスト ボックス 8"/>
          <p:cNvSpPr txBox="1"/>
          <p:nvPr/>
        </p:nvSpPr>
        <p:spPr>
          <a:xfrm>
            <a:off x="1979712" y="557841"/>
            <a:ext cx="1800200" cy="400110"/>
          </a:xfrm>
          <a:prstGeom prst="rect">
            <a:avLst/>
          </a:prstGeom>
          <a:noFill/>
        </p:spPr>
        <p:txBody>
          <a:bodyPr wrap="square" rtlCol="0">
            <a:spAutoFit/>
          </a:bodyPr>
          <a:lstStyle/>
          <a:p>
            <a:r>
              <a:rPr kumimoji="1" lang="ja-JP" altLang="en-US" sz="2000" dirty="0" smtClean="0"/>
              <a:t>メディアの特性</a:t>
            </a:r>
            <a:endParaRPr kumimoji="1" lang="ja-JP" altLang="en-US" sz="2000" dirty="0"/>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63" y="1099392"/>
            <a:ext cx="7994153" cy="5450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円/楕円 2"/>
          <p:cNvSpPr/>
          <p:nvPr/>
        </p:nvSpPr>
        <p:spPr>
          <a:xfrm>
            <a:off x="107504" y="1484784"/>
            <a:ext cx="1512168"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147853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CE882D26-22F2-4988-B97D-534B8C5C057D}"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13</a:t>
            </a:fld>
            <a:endParaRPr lang="ja-JP" altLang="en-US"/>
          </a:p>
        </p:txBody>
      </p:sp>
      <p:sp>
        <p:nvSpPr>
          <p:cNvPr id="6" name="円/楕円 5"/>
          <p:cNvSpPr/>
          <p:nvPr/>
        </p:nvSpPr>
        <p:spPr>
          <a:xfrm>
            <a:off x="1608357" y="1484784"/>
            <a:ext cx="6192688" cy="44644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t>ノスタルジアを</a:t>
            </a:r>
            <a:endParaRPr lang="en-US" altLang="ja-JP" sz="4000" dirty="0" smtClean="0"/>
          </a:p>
          <a:p>
            <a:pPr algn="ctr"/>
            <a:r>
              <a:rPr lang="ja-JP" altLang="en-US" sz="4000" dirty="0" smtClean="0"/>
              <a:t>利用した実際の</a:t>
            </a:r>
            <a:endParaRPr lang="en-US" altLang="ja-JP" sz="4000" dirty="0" smtClean="0"/>
          </a:p>
          <a:p>
            <a:pPr algn="ctr"/>
            <a:r>
              <a:rPr lang="en-US" altLang="ja-JP" sz="4000" dirty="0"/>
              <a:t>CM</a:t>
            </a:r>
            <a:r>
              <a:rPr lang="ja-JP" altLang="en-US" sz="4000" dirty="0" smtClean="0"/>
              <a:t>事例を見ていく</a:t>
            </a:r>
            <a:endParaRPr kumimoji="1" lang="ja-JP" altLang="en-US" sz="40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53553"/>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4662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2331993"/>
            <a:ext cx="4540074" cy="3168352"/>
          </a:xfrm>
        </p:spPr>
      </p:pic>
      <p:sp>
        <p:nvSpPr>
          <p:cNvPr id="4" name="日付プレースホルダー 3"/>
          <p:cNvSpPr>
            <a:spLocks noGrp="1"/>
          </p:cNvSpPr>
          <p:nvPr>
            <p:ph type="dt" sz="half" idx="10"/>
          </p:nvPr>
        </p:nvSpPr>
        <p:spPr/>
        <p:txBody>
          <a:bodyPr/>
          <a:lstStyle/>
          <a:p>
            <a:fld id="{5FE60983-B2DE-4F34-95AB-1BFC00E23170}"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14</a:t>
            </a:fld>
            <a:endParaRPr lang="ja-JP" altLang="en-US"/>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2355615"/>
            <a:ext cx="1929604" cy="1751856"/>
          </a:xfrm>
          <a:prstGeom prst="rect">
            <a:avLst/>
          </a:prstGeom>
        </p:spPr>
      </p:pic>
      <p:sp>
        <p:nvSpPr>
          <p:cNvPr id="9" name="テキスト ボックス 8"/>
          <p:cNvSpPr txBox="1"/>
          <p:nvPr/>
        </p:nvSpPr>
        <p:spPr>
          <a:xfrm>
            <a:off x="551348" y="1628800"/>
            <a:ext cx="4451860" cy="400110"/>
          </a:xfrm>
          <a:prstGeom prst="rect">
            <a:avLst/>
          </a:prstGeom>
          <a:noFill/>
        </p:spPr>
        <p:txBody>
          <a:bodyPr wrap="none" rtlCol="0">
            <a:spAutoFit/>
          </a:bodyPr>
          <a:lstStyle/>
          <a:p>
            <a:r>
              <a:rPr lang="ja-JP" altLang="en-US" sz="2000" dirty="0" smtClean="0">
                <a:solidFill>
                  <a:prstClr val="black"/>
                </a:solidFill>
              </a:rPr>
              <a:t>東京ディズニーリゾート：大人ディズニー</a:t>
            </a:r>
            <a:endParaRPr lang="ja-JP" altLang="en-US" sz="2000" dirty="0">
              <a:solidFill>
                <a:prstClr val="black"/>
              </a:solidFill>
            </a:endParaRPr>
          </a:p>
        </p:txBody>
      </p:sp>
      <p:sp>
        <p:nvSpPr>
          <p:cNvPr id="10" name="テキスト ボックス 9"/>
          <p:cNvSpPr txBox="1"/>
          <p:nvPr/>
        </p:nvSpPr>
        <p:spPr>
          <a:xfrm>
            <a:off x="5097698" y="2276872"/>
            <a:ext cx="3812262" cy="4031873"/>
          </a:xfrm>
          <a:prstGeom prst="rect">
            <a:avLst/>
          </a:prstGeom>
          <a:noFill/>
        </p:spPr>
        <p:txBody>
          <a:bodyPr wrap="none" rtlCol="0">
            <a:spAutoFit/>
          </a:bodyPr>
          <a:lstStyle/>
          <a:p>
            <a:r>
              <a:rPr lang="ja-JP" altLang="en-US" sz="2000" dirty="0" smtClean="0">
                <a:solidFill>
                  <a:prstClr val="black"/>
                </a:solidFill>
              </a:rPr>
              <a:t>ターゲット層：</a:t>
            </a:r>
            <a:r>
              <a:rPr lang="en-US" altLang="ja-JP" sz="2000" dirty="0" smtClean="0">
                <a:solidFill>
                  <a:prstClr val="black"/>
                </a:solidFill>
              </a:rPr>
              <a:t>45</a:t>
            </a:r>
            <a:r>
              <a:rPr lang="ja-JP" altLang="en-US" sz="2000" dirty="0">
                <a:solidFill>
                  <a:prstClr val="black"/>
                </a:solidFill>
              </a:rPr>
              <a:t>歳以上</a:t>
            </a:r>
          </a:p>
          <a:p>
            <a:endParaRPr lang="en-US" altLang="ja-JP" sz="2000" dirty="0" smtClean="0">
              <a:solidFill>
                <a:prstClr val="black"/>
              </a:solidFill>
            </a:endParaRPr>
          </a:p>
          <a:p>
            <a:r>
              <a:rPr lang="ja-JP" altLang="en-US" sz="2000" dirty="0" smtClean="0">
                <a:solidFill>
                  <a:prstClr val="black"/>
                </a:solidFill>
              </a:rPr>
              <a:t>起用理由：</a:t>
            </a:r>
            <a:endParaRPr lang="en-US" altLang="ja-JP" sz="2000" dirty="0">
              <a:solidFill>
                <a:prstClr val="black"/>
              </a:solidFill>
            </a:endParaRPr>
          </a:p>
          <a:p>
            <a:r>
              <a:rPr lang="ja-JP" altLang="en-US" sz="2000" dirty="0" smtClean="0">
                <a:solidFill>
                  <a:prstClr val="black"/>
                </a:solidFill>
              </a:rPr>
              <a:t>・</a:t>
            </a:r>
            <a:r>
              <a:rPr lang="en-US" altLang="ja-JP" sz="2000" dirty="0" smtClean="0">
                <a:solidFill>
                  <a:prstClr val="black"/>
                </a:solidFill>
              </a:rPr>
              <a:t>45</a:t>
            </a:r>
            <a:r>
              <a:rPr lang="ja-JP" altLang="en-US" sz="2000" dirty="0" smtClean="0">
                <a:solidFill>
                  <a:prstClr val="black"/>
                </a:solidFill>
              </a:rPr>
              <a:t>歳～</a:t>
            </a:r>
            <a:r>
              <a:rPr lang="en-US" altLang="ja-JP" sz="2000" dirty="0" smtClean="0">
                <a:solidFill>
                  <a:prstClr val="black"/>
                </a:solidFill>
              </a:rPr>
              <a:t>50</a:t>
            </a:r>
            <a:r>
              <a:rPr lang="ja-JP" altLang="en-US" sz="2000" dirty="0" smtClean="0">
                <a:solidFill>
                  <a:prstClr val="black"/>
                </a:solidFill>
              </a:rPr>
              <a:t>代は来園するきっかけ</a:t>
            </a:r>
            <a:endParaRPr lang="en-US" altLang="ja-JP" sz="2000" dirty="0" smtClean="0">
              <a:solidFill>
                <a:prstClr val="black"/>
              </a:solidFill>
            </a:endParaRPr>
          </a:p>
          <a:p>
            <a:r>
              <a:rPr lang="ja-JP" altLang="en-US" sz="2000" dirty="0" smtClean="0">
                <a:solidFill>
                  <a:prstClr val="black"/>
                </a:solidFill>
              </a:rPr>
              <a:t>　が少ない年代</a:t>
            </a:r>
            <a:endParaRPr lang="en-US" altLang="ja-JP" sz="2000" dirty="0" smtClean="0">
              <a:solidFill>
                <a:prstClr val="black"/>
              </a:solidFill>
            </a:endParaRPr>
          </a:p>
          <a:p>
            <a:endParaRPr lang="en-US" altLang="ja-JP" sz="2000" dirty="0">
              <a:solidFill>
                <a:prstClr val="black"/>
              </a:solidFill>
            </a:endParaRPr>
          </a:p>
          <a:p>
            <a:r>
              <a:rPr lang="ja-JP" altLang="en-US" sz="2000" dirty="0" smtClean="0">
                <a:solidFill>
                  <a:prstClr val="black"/>
                </a:solidFill>
              </a:rPr>
              <a:t>・昔の友人との写真をみて、</a:t>
            </a:r>
            <a:endParaRPr lang="en-US" altLang="ja-JP" sz="2000" dirty="0" smtClean="0">
              <a:solidFill>
                <a:prstClr val="black"/>
              </a:solidFill>
            </a:endParaRPr>
          </a:p>
          <a:p>
            <a:r>
              <a:rPr lang="ja-JP" altLang="en-US" sz="2000" dirty="0" smtClean="0">
                <a:solidFill>
                  <a:prstClr val="black"/>
                </a:solidFill>
              </a:rPr>
              <a:t>　その頃ディズニーにいった記憶</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からふとディズニーに行きたく</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なるということを喚起している</a:t>
            </a:r>
            <a:endParaRPr lang="en-US" altLang="ja-JP" sz="2000" dirty="0" smtClean="0">
              <a:solidFill>
                <a:prstClr val="black"/>
              </a:solidFill>
            </a:endParaRPr>
          </a:p>
          <a:p>
            <a:r>
              <a:rPr lang="ja-JP" altLang="en-US" sz="2000" dirty="0">
                <a:solidFill>
                  <a:prstClr val="black"/>
                </a:solidFill>
              </a:rPr>
              <a:t>　</a:t>
            </a:r>
            <a:r>
              <a:rPr lang="en-US" altLang="ja-JP" sz="2000" dirty="0" smtClean="0">
                <a:solidFill>
                  <a:prstClr val="black"/>
                </a:solidFill>
              </a:rPr>
              <a:t>CM</a:t>
            </a:r>
          </a:p>
          <a:p>
            <a:endParaRPr lang="en-US" altLang="ja-JP" dirty="0" smtClean="0">
              <a:solidFill>
                <a:prstClr val="black"/>
              </a:solidFill>
            </a:endParaRPr>
          </a:p>
          <a:p>
            <a:endParaRPr lang="en-US" altLang="ja-JP" dirty="0" smtClean="0">
              <a:solidFill>
                <a:prstClr val="black"/>
              </a:solidFill>
            </a:endParaRPr>
          </a:p>
        </p:txBody>
      </p:sp>
      <p:sp>
        <p:nvSpPr>
          <p:cNvPr id="3" name="テキスト ボックス 2"/>
          <p:cNvSpPr txBox="1"/>
          <p:nvPr/>
        </p:nvSpPr>
        <p:spPr>
          <a:xfrm>
            <a:off x="551348" y="715039"/>
            <a:ext cx="5816016" cy="400110"/>
          </a:xfrm>
          <a:prstGeom prst="rect">
            <a:avLst/>
          </a:prstGeom>
          <a:noFill/>
          <a:ln>
            <a:solidFill>
              <a:srgbClr val="66FFCC"/>
            </a:solidFill>
          </a:ln>
        </p:spPr>
        <p:txBody>
          <a:bodyPr wrap="none" rtlCol="0">
            <a:spAutoFit/>
          </a:bodyPr>
          <a:lstStyle/>
          <a:p>
            <a:r>
              <a:rPr kumimoji="1" lang="ja-JP" altLang="en-US" sz="2000" dirty="0" smtClean="0"/>
              <a:t>ＣＭの内容にノスタルジア要素がある事例</a:t>
            </a:r>
            <a:r>
              <a:rPr kumimoji="1" lang="en-US" altLang="ja-JP" sz="2000" dirty="0" smtClean="0"/>
              <a:t>(</a:t>
            </a:r>
            <a:r>
              <a:rPr kumimoji="1" lang="ja-JP" altLang="en-US" sz="2000" dirty="0" smtClean="0"/>
              <a:t>サービス</a:t>
            </a:r>
            <a:r>
              <a:rPr kumimoji="1" lang="en-US" altLang="ja-JP" dirty="0" smtClean="0"/>
              <a:t>)</a:t>
            </a:r>
            <a:endParaRPr kumimoji="1" lang="ja-JP" altLang="en-US" dirty="0"/>
          </a:p>
        </p:txBody>
      </p:sp>
      <p:sp>
        <p:nvSpPr>
          <p:cNvPr id="2" name="正方形/長方形 1"/>
          <p:cNvSpPr/>
          <p:nvPr/>
        </p:nvSpPr>
        <p:spPr>
          <a:xfrm>
            <a:off x="2699792" y="5925927"/>
            <a:ext cx="4989086" cy="954107"/>
          </a:xfrm>
          <a:prstGeom prst="rect">
            <a:avLst/>
          </a:prstGeom>
        </p:spPr>
        <p:txBody>
          <a:bodyPr wrap="square">
            <a:spAutoFit/>
          </a:bodyPr>
          <a:lstStyle/>
          <a:p>
            <a:r>
              <a:rPr lang="ja-JP" altLang="en-US" sz="1400" dirty="0" smtClean="0"/>
              <a:t>朝日新聞社広告局ウェブサイト</a:t>
            </a:r>
            <a:r>
              <a:rPr lang="en-US" altLang="ja-JP" sz="1400" dirty="0" smtClean="0">
                <a:hlinkClick r:id="rId4"/>
              </a:rPr>
              <a:t>http</a:t>
            </a:r>
            <a:r>
              <a:rPr lang="en-US" altLang="ja-JP" sz="1400" dirty="0">
                <a:hlinkClick r:id="rId4"/>
              </a:rPr>
              <a:t>://</a:t>
            </a:r>
            <a:r>
              <a:rPr lang="en-US" altLang="ja-JP" sz="1400" dirty="0" smtClean="0">
                <a:hlinkClick r:id="rId4"/>
              </a:rPr>
              <a:t>adv.asahi.com/modules/feature/index.php/content0334.html</a:t>
            </a:r>
            <a:endParaRPr lang="ja-JP" altLang="en-US" sz="1400" dirty="0" smtClean="0"/>
          </a:p>
          <a:p>
            <a:endParaRPr lang="ja-JP" altLang="en-US" sz="1400" dirty="0"/>
          </a:p>
        </p:txBody>
      </p:sp>
      <p:sp>
        <p:nvSpPr>
          <p:cNvPr id="8" name="角丸四角形吹き出し 7"/>
          <p:cNvSpPr/>
          <p:nvPr/>
        </p:nvSpPr>
        <p:spPr>
          <a:xfrm>
            <a:off x="5023884" y="1998132"/>
            <a:ext cx="3886075" cy="3879140"/>
          </a:xfrm>
          <a:prstGeom prst="wedgeRoundRectCallout">
            <a:avLst>
              <a:gd name="adj1" fmla="val -21841"/>
              <a:gd name="adj2" fmla="val 50459"/>
              <a:gd name="adj3" fmla="val 16667"/>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10318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54CA649-B613-4A56-88FF-B28D0D0B7C47}"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15</a:t>
            </a:fld>
            <a:endParaRPr lang="ja-JP" altLang="en-US"/>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562" y="2815830"/>
            <a:ext cx="4291355" cy="2413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736286" y="2110634"/>
            <a:ext cx="2236510" cy="584775"/>
          </a:xfrm>
          <a:prstGeom prst="rect">
            <a:avLst/>
          </a:prstGeom>
          <a:noFill/>
        </p:spPr>
        <p:txBody>
          <a:bodyPr wrap="none" rtlCol="0">
            <a:spAutoFit/>
          </a:bodyPr>
          <a:lstStyle/>
          <a:p>
            <a:r>
              <a:rPr kumimoji="1" lang="ja-JP" altLang="en-US" sz="3200" b="1" dirty="0" smtClean="0"/>
              <a:t>午後の紅茶</a:t>
            </a:r>
            <a:endParaRPr kumimoji="1" lang="ja-JP" altLang="en-US" sz="3200" b="1" dirty="0"/>
          </a:p>
        </p:txBody>
      </p:sp>
      <p:sp>
        <p:nvSpPr>
          <p:cNvPr id="6" name="テキスト ボックス 5"/>
          <p:cNvSpPr txBox="1"/>
          <p:nvPr/>
        </p:nvSpPr>
        <p:spPr>
          <a:xfrm>
            <a:off x="4105186" y="1737211"/>
            <a:ext cx="3536546" cy="369332"/>
          </a:xfrm>
          <a:prstGeom prst="rect">
            <a:avLst/>
          </a:prstGeom>
          <a:noFill/>
        </p:spPr>
        <p:txBody>
          <a:bodyPr wrap="none" rtlCol="0">
            <a:spAutoFit/>
          </a:bodyPr>
          <a:lstStyle/>
          <a:p>
            <a:r>
              <a:rPr kumimoji="1" lang="en-US" altLang="ja-JP" dirty="0" smtClean="0"/>
              <a:t>CM</a:t>
            </a:r>
            <a:r>
              <a:rPr kumimoji="1" lang="ja-JP" altLang="en-US" dirty="0" smtClean="0"/>
              <a:t>の曲に</a:t>
            </a:r>
            <a:r>
              <a:rPr lang="en-US" altLang="ja-JP" u="sng" dirty="0" smtClean="0">
                <a:solidFill>
                  <a:srgbClr val="FF0000"/>
                </a:solidFill>
              </a:rPr>
              <a:t>Love so sweet</a:t>
            </a:r>
            <a:r>
              <a:rPr lang="ja-JP" altLang="en-US" dirty="0" smtClean="0"/>
              <a:t>を起用</a:t>
            </a:r>
            <a:endParaRPr kumimoji="1" lang="ja-JP" altLang="en-US" dirty="0"/>
          </a:p>
        </p:txBody>
      </p:sp>
      <p:sp>
        <p:nvSpPr>
          <p:cNvPr id="7" name="角丸四角形吹き出し 6"/>
          <p:cNvSpPr/>
          <p:nvPr/>
        </p:nvSpPr>
        <p:spPr>
          <a:xfrm>
            <a:off x="5220072" y="2240286"/>
            <a:ext cx="3522104" cy="3853010"/>
          </a:xfrm>
          <a:prstGeom prst="wedgeRoundRectCallout">
            <a:avLst>
              <a:gd name="adj1" fmla="val -24816"/>
              <a:gd name="adj2" fmla="val -49115"/>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smtClean="0"/>
              <a:t>ターゲット層：</a:t>
            </a:r>
            <a:endParaRPr lang="en-US" altLang="ja-JP" sz="2000" dirty="0" smtClean="0"/>
          </a:p>
          <a:p>
            <a:pPr marL="285750" indent="-285750">
              <a:buFont typeface="Arial" panose="020B0604020202020204" pitchFamily="34" charset="0"/>
              <a:buChar char="•"/>
            </a:pPr>
            <a:r>
              <a:rPr lang="en-US" altLang="ja-JP" sz="2000" dirty="0" smtClean="0"/>
              <a:t>20</a:t>
            </a:r>
            <a:r>
              <a:rPr lang="ja-JP" altLang="en-US" sz="2000" dirty="0" smtClean="0"/>
              <a:t>～</a:t>
            </a:r>
            <a:r>
              <a:rPr lang="en-US" altLang="ja-JP" sz="2000" dirty="0" smtClean="0"/>
              <a:t>30</a:t>
            </a:r>
            <a:r>
              <a:rPr lang="ja-JP" altLang="en-US" sz="2000" dirty="0" smtClean="0"/>
              <a:t>代の女性</a:t>
            </a:r>
            <a:endParaRPr lang="en-US" altLang="ja-JP" sz="2000" dirty="0" smtClean="0"/>
          </a:p>
          <a:p>
            <a:endParaRPr lang="en-US" altLang="ja-JP" sz="2000" dirty="0" smtClean="0"/>
          </a:p>
          <a:p>
            <a:r>
              <a:rPr lang="ja-JP" altLang="en-US" sz="2000" dirty="0" smtClean="0"/>
              <a:t>起用</a:t>
            </a:r>
            <a:r>
              <a:rPr kumimoji="1" lang="ja-JP" altLang="en-US" sz="2000" dirty="0" smtClean="0"/>
              <a:t>理由：</a:t>
            </a:r>
            <a:endParaRPr kumimoji="1" lang="en-US" altLang="ja-JP" sz="2000" dirty="0" smtClean="0"/>
          </a:p>
          <a:p>
            <a:pPr marL="285750" indent="-285750">
              <a:buFont typeface="Arial" panose="020B0604020202020204" pitchFamily="34" charset="0"/>
              <a:buChar char="•"/>
            </a:pPr>
            <a:r>
              <a:rPr kumimoji="1" lang="ja-JP" altLang="en-US" sz="2000" dirty="0" smtClean="0"/>
              <a:t>みんなが知っている曲</a:t>
            </a:r>
            <a:endParaRPr kumimoji="1" lang="en-US" altLang="ja-JP" sz="2000" dirty="0" smtClean="0"/>
          </a:p>
          <a:p>
            <a:pPr marL="285750" indent="-285750">
              <a:buFont typeface="Arial" panose="020B0604020202020204" pitchFamily="34" charset="0"/>
              <a:buChar char="•"/>
            </a:pPr>
            <a:r>
              <a:rPr lang="ja-JP" altLang="en-US" sz="2000" dirty="0" smtClean="0"/>
              <a:t>青春時代に飲みだした頃の甘酸っぱい記憶</a:t>
            </a:r>
            <a:endParaRPr lang="en-US" altLang="ja-JP" sz="2000" dirty="0" smtClean="0"/>
          </a:p>
          <a:p>
            <a:endParaRPr lang="en-US" altLang="ja-JP" sz="2000" dirty="0" smtClean="0"/>
          </a:p>
          <a:p>
            <a:r>
              <a:rPr lang="ja-JP" altLang="en-US" sz="2000" dirty="0" smtClean="0"/>
              <a:t>消費者</a:t>
            </a:r>
            <a:r>
              <a:rPr lang="ja-JP" altLang="en-US" sz="2000" dirty="0"/>
              <a:t>の</a:t>
            </a:r>
            <a:r>
              <a:rPr lang="ja-JP" altLang="en-US" sz="2000" dirty="0" smtClean="0"/>
              <a:t>反応：</a:t>
            </a:r>
            <a:endParaRPr lang="en-US" altLang="ja-JP" sz="2000" dirty="0" smtClean="0"/>
          </a:p>
          <a:p>
            <a:pPr marL="285750" indent="-285750">
              <a:buFont typeface="Arial" panose="020B0604020202020204" pitchFamily="34" charset="0"/>
              <a:buChar char="•"/>
            </a:pPr>
            <a:r>
              <a:rPr lang="ja-JP" altLang="en-US" sz="2000" dirty="0" smtClean="0"/>
              <a:t>ＣＭ自体好評</a:t>
            </a:r>
            <a:endParaRPr lang="en-US" altLang="ja-JP" sz="2000" dirty="0" smtClean="0"/>
          </a:p>
          <a:p>
            <a:pPr marL="285750" indent="-285750">
              <a:buFont typeface="Arial" panose="020B0604020202020204" pitchFamily="34" charset="0"/>
              <a:buChar char="•"/>
            </a:pPr>
            <a:r>
              <a:rPr lang="ja-JP" altLang="en-US" sz="2000" dirty="0" smtClean="0"/>
              <a:t>「音楽」が最も高評価</a:t>
            </a:r>
            <a:endParaRPr lang="en-US" altLang="ja-JP" sz="2000" dirty="0" smtClean="0"/>
          </a:p>
        </p:txBody>
      </p:sp>
      <p:sp>
        <p:nvSpPr>
          <p:cNvPr id="10" name="テキスト ボックス 9"/>
          <p:cNvSpPr txBox="1"/>
          <p:nvPr/>
        </p:nvSpPr>
        <p:spPr>
          <a:xfrm>
            <a:off x="2339752" y="6201924"/>
            <a:ext cx="5493812" cy="461665"/>
          </a:xfrm>
          <a:prstGeom prst="rect">
            <a:avLst/>
          </a:prstGeom>
          <a:noFill/>
        </p:spPr>
        <p:txBody>
          <a:bodyPr wrap="none" rtlCol="0">
            <a:spAutoFit/>
          </a:bodyPr>
          <a:lstStyle/>
          <a:p>
            <a:r>
              <a:rPr lang="ja-JP" altLang="en-US" sz="1200" dirty="0"/>
              <a:t>「午後の紅茶」</a:t>
            </a:r>
            <a:r>
              <a:rPr lang="en-US" altLang="ja-JP" sz="1200" dirty="0"/>
              <a:t>CM</a:t>
            </a:r>
            <a:r>
              <a:rPr lang="ja-JP" altLang="en-US" sz="1200" dirty="0"/>
              <a:t>ソングに、嵐「</a:t>
            </a:r>
            <a:r>
              <a:rPr lang="en-US" altLang="ja-JP" sz="1200" dirty="0"/>
              <a:t>Love so sweet</a:t>
            </a:r>
            <a:r>
              <a:rPr lang="ja-JP" altLang="en-US" sz="1200" dirty="0"/>
              <a:t>」が起用された理由と</a:t>
            </a:r>
            <a:r>
              <a:rPr lang="ja-JP" altLang="en-US" sz="1200" dirty="0" smtClean="0"/>
              <a:t>は　</a:t>
            </a:r>
            <a:endParaRPr lang="en-US" altLang="ja-JP" sz="1200" dirty="0" smtClean="0"/>
          </a:p>
          <a:p>
            <a:r>
              <a:rPr lang="en-US" altLang="ja-JP" sz="1200" dirty="0" smtClean="0">
                <a:hlinkClick r:id="rId4"/>
              </a:rPr>
              <a:t>http</a:t>
            </a:r>
            <a:r>
              <a:rPr lang="en-US" altLang="ja-JP" sz="1200" dirty="0">
                <a:hlinkClick r:id="rId4"/>
              </a:rPr>
              <a:t>://</a:t>
            </a:r>
            <a:r>
              <a:rPr lang="en-US" altLang="ja-JP" sz="1200" dirty="0" smtClean="0">
                <a:hlinkClick r:id="rId4"/>
              </a:rPr>
              <a:t>adgang.jp/2015/06/99252.html</a:t>
            </a:r>
            <a:endParaRPr lang="en-US" altLang="ja-JP" sz="1200" dirty="0"/>
          </a:p>
        </p:txBody>
      </p:sp>
      <p:sp>
        <p:nvSpPr>
          <p:cNvPr id="13" name="テキスト ボックス 12"/>
          <p:cNvSpPr txBox="1"/>
          <p:nvPr/>
        </p:nvSpPr>
        <p:spPr>
          <a:xfrm>
            <a:off x="685562" y="1124744"/>
            <a:ext cx="7019870" cy="400110"/>
          </a:xfrm>
          <a:prstGeom prst="rect">
            <a:avLst/>
          </a:prstGeom>
          <a:noFill/>
          <a:ln>
            <a:solidFill>
              <a:schemeClr val="accent2">
                <a:lumMod val="60000"/>
                <a:lumOff val="40000"/>
              </a:schemeClr>
            </a:solidFill>
          </a:ln>
        </p:spPr>
        <p:txBody>
          <a:bodyPr wrap="none" rtlCol="0">
            <a:spAutoFit/>
          </a:bodyPr>
          <a:lstStyle/>
          <a:p>
            <a:r>
              <a:rPr kumimoji="1" lang="ja-JP" altLang="en-US" sz="2000" dirty="0" smtClean="0"/>
              <a:t>商品ではなくＣＭの音楽にノスタルジアの要素がある事例</a:t>
            </a:r>
            <a:r>
              <a:rPr kumimoji="1" lang="en-US" altLang="ja-JP" sz="2000" dirty="0" smtClean="0"/>
              <a:t>(</a:t>
            </a:r>
            <a:r>
              <a:rPr kumimoji="1" lang="ja-JP" altLang="en-US" sz="2000" dirty="0" smtClean="0"/>
              <a:t>商品</a:t>
            </a:r>
            <a:r>
              <a:rPr kumimoji="1" lang="en-US" altLang="ja-JP" sz="2000" dirty="0" smtClean="0"/>
              <a:t>)</a:t>
            </a:r>
            <a:endParaRPr kumimoji="1" lang="ja-JP" altLang="en-US" sz="2000" dirty="0"/>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8242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87624" y="1052736"/>
            <a:ext cx="3240360" cy="428626"/>
          </a:xfrm>
        </p:spPr>
        <p:txBody>
          <a:bodyPr>
            <a:noAutofit/>
          </a:bodyPr>
          <a:lstStyle/>
          <a:p>
            <a:r>
              <a:rPr kumimoji="1" lang="ja-JP" altLang="en-US" sz="2800" dirty="0" smtClean="0"/>
              <a:t>事例からわかること</a:t>
            </a:r>
            <a:endParaRPr kumimoji="1" lang="ja-JP" altLang="en-US" sz="2800" dirty="0"/>
          </a:p>
        </p:txBody>
      </p:sp>
      <p:sp>
        <p:nvSpPr>
          <p:cNvPr id="3" name="コンテンツ プレースホルダー 2"/>
          <p:cNvSpPr>
            <a:spLocks noGrp="1"/>
          </p:cNvSpPr>
          <p:nvPr>
            <p:ph idx="1"/>
          </p:nvPr>
        </p:nvSpPr>
        <p:spPr>
          <a:xfrm>
            <a:off x="1187624" y="1628800"/>
            <a:ext cx="6591985" cy="4464496"/>
          </a:xfrm>
        </p:spPr>
        <p:txBody>
          <a:bodyPr vert="horz" lIns="91440" tIns="45720" rIns="91440" bIns="45720" rtlCol="0" anchor="t">
            <a:normAutofit/>
          </a:bodyPr>
          <a:lstStyle/>
          <a:p>
            <a:pPr marL="0" indent="0">
              <a:buNone/>
            </a:pPr>
            <a:endParaRPr kumimoji="1" lang="ja-JP" altLang="en-US" sz="2000" dirty="0"/>
          </a:p>
          <a:p>
            <a:r>
              <a:rPr kumimoji="1" lang="ja-JP" altLang="en-US" sz="2000" dirty="0" smtClean="0"/>
              <a:t>懐かしさ</a:t>
            </a:r>
            <a:r>
              <a:rPr kumimoji="1" lang="ja-JP" altLang="en-US" sz="2000" dirty="0"/>
              <a:t>を感じさせる</a:t>
            </a:r>
            <a:r>
              <a:rPr lang="ja-JP" altLang="en-US" sz="2000" dirty="0"/>
              <a:t>よう</a:t>
            </a:r>
            <a:r>
              <a:rPr lang="ja-JP" altLang="en-US" sz="2000" dirty="0" smtClean="0"/>
              <a:t>な曲や情景などの要素</a:t>
            </a:r>
            <a:r>
              <a:rPr lang="ja-JP" altLang="en-US" sz="2000" dirty="0"/>
              <a:t>を組み込んでいる</a:t>
            </a:r>
            <a:r>
              <a:rPr kumimoji="1" lang="ja-JP" altLang="en-US" sz="2000" dirty="0"/>
              <a:t>こと</a:t>
            </a:r>
            <a:r>
              <a:rPr lang="ja-JP" altLang="en-US" sz="2000" dirty="0"/>
              <a:t>が</a:t>
            </a:r>
            <a:r>
              <a:rPr lang="ja-JP" altLang="en-US" sz="2000" dirty="0" smtClean="0"/>
              <a:t>わかる</a:t>
            </a:r>
            <a:endParaRPr lang="en-US" altLang="ja-JP" sz="2000" dirty="0" smtClean="0"/>
          </a:p>
          <a:p>
            <a:endParaRPr lang="en-US" altLang="ja-JP" sz="2000" dirty="0" smtClean="0"/>
          </a:p>
          <a:p>
            <a:r>
              <a:rPr lang="ja-JP" altLang="en-US" sz="2000" dirty="0" smtClean="0"/>
              <a:t>ロングセラーの商品においては新しいイメージの訴求や話題づくりのきっかけとしてノスタルジアを使用している</a:t>
            </a:r>
            <a:endParaRPr lang="en-US" altLang="ja-JP" sz="2000" dirty="0" smtClean="0"/>
          </a:p>
          <a:p>
            <a:pPr marL="0" indent="0">
              <a:buNone/>
            </a:pPr>
            <a:endParaRPr lang="en-US" altLang="ja-JP" sz="2000" dirty="0" smtClean="0"/>
          </a:p>
          <a:p>
            <a:r>
              <a:rPr lang="en-US" altLang="ja-JP" sz="2000" dirty="0" smtClean="0"/>
              <a:t>CM</a:t>
            </a:r>
            <a:r>
              <a:rPr lang="ja-JP" altLang="en-US" sz="2000" dirty="0" smtClean="0"/>
              <a:t>の内容にノスタルジアを含んでいる事例では、個人の過去の経験を思い出させ再利用を促している</a:t>
            </a:r>
            <a:endParaRPr lang="en-US" altLang="ja-JP" sz="2000" dirty="0" smtClean="0"/>
          </a:p>
          <a:p>
            <a:endParaRPr lang="en-US" altLang="ja-JP" sz="2000" dirty="0" smtClean="0"/>
          </a:p>
          <a:p>
            <a:pPr marL="0" indent="0">
              <a:buNone/>
            </a:pPr>
            <a:r>
              <a:rPr lang="ja-JP" altLang="en-US" sz="2000" dirty="0" smtClean="0"/>
              <a:t>⇒ノスタルジア喚起の条件は商品とサービスで違いは</a:t>
            </a:r>
            <a:endParaRPr lang="en-US" altLang="ja-JP" sz="2000" dirty="0" smtClean="0"/>
          </a:p>
          <a:p>
            <a:pPr marL="0" indent="0">
              <a:buNone/>
            </a:pPr>
            <a:r>
              <a:rPr lang="ja-JP" altLang="en-US" sz="2000" dirty="0"/>
              <a:t>　</a:t>
            </a:r>
            <a:r>
              <a:rPr lang="ja-JP" altLang="en-US" sz="2000" dirty="0" smtClean="0"/>
              <a:t>　あるのだろうか</a:t>
            </a:r>
            <a:endParaRPr lang="en-US" altLang="ja-JP" sz="2000" dirty="0" smtClean="0"/>
          </a:p>
          <a:p>
            <a:endParaRPr lang="en-US" altLang="ja-JP" sz="2000" dirty="0"/>
          </a:p>
          <a:p>
            <a:pPr marL="0" indent="0">
              <a:buNone/>
            </a:pPr>
            <a:endParaRPr kumimoji="1" lang="ja-JP" altLang="en-US" sz="2000" dirty="0"/>
          </a:p>
          <a:p>
            <a:pPr marL="0" indent="0">
              <a:buNone/>
            </a:pPr>
            <a:endParaRPr lang="en-US" altLang="ja-JP" sz="2000" dirty="0"/>
          </a:p>
          <a:p>
            <a:pPr marL="0" indent="0">
              <a:buNone/>
            </a:pPr>
            <a:endParaRPr lang="ja-JP" altLang="en-US" sz="2000" dirty="0"/>
          </a:p>
        </p:txBody>
      </p:sp>
      <p:sp>
        <p:nvSpPr>
          <p:cNvPr id="4" name="日付プレースホルダー 3"/>
          <p:cNvSpPr>
            <a:spLocks noGrp="1"/>
          </p:cNvSpPr>
          <p:nvPr>
            <p:ph type="dt" sz="half" idx="10"/>
          </p:nvPr>
        </p:nvSpPr>
        <p:spPr/>
        <p:txBody>
          <a:bodyPr/>
          <a:lstStyle/>
          <a:p>
            <a:fld id="{9C741D60-A4AD-404A-869D-8305014258EB}"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16</a:t>
            </a:fld>
            <a:endParaRPr lang="ja-JP" altLang="en-US"/>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613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35896" y="476672"/>
            <a:ext cx="2232248" cy="648072"/>
          </a:xfrm>
        </p:spPr>
        <p:txBody>
          <a:bodyPr>
            <a:normAutofit/>
          </a:bodyPr>
          <a:lstStyle/>
          <a:p>
            <a:pPr algn="ctr"/>
            <a:r>
              <a:rPr kumimoji="1" lang="ja-JP" altLang="en-US" sz="3600" b="1" dirty="0" smtClean="0">
                <a:solidFill>
                  <a:schemeClr val="tx1"/>
                </a:solidFill>
              </a:rPr>
              <a:t>問題意識</a:t>
            </a:r>
            <a:endParaRPr kumimoji="1" lang="ja-JP" altLang="en-US" sz="3600" b="1" dirty="0">
              <a:solidFill>
                <a:schemeClr val="tx1"/>
              </a:solidFill>
            </a:endParaRPr>
          </a:p>
        </p:txBody>
      </p:sp>
      <p:sp>
        <p:nvSpPr>
          <p:cNvPr id="7" name="日付プレースホルダー 4"/>
          <p:cNvSpPr>
            <a:spLocks noGrp="1"/>
          </p:cNvSpPr>
          <p:nvPr>
            <p:ph type="dt" sz="half" idx="10"/>
          </p:nvPr>
        </p:nvSpPr>
        <p:spPr/>
        <p:txBody>
          <a:bodyPr/>
          <a:lstStyle/>
          <a:p>
            <a:fld id="{30EF8169-16CA-4178-8DBA-2E7450332FF3}" type="datetime1">
              <a:rPr kumimoji="1" lang="ja-JP" altLang="en-US" smtClean="0"/>
              <a:t>2015/12/19</a:t>
            </a:fld>
            <a:endParaRPr lang="ja-JP" altLang="en-US">
              <a:solidFill>
                <a:prstClr val="black">
                  <a:tint val="75000"/>
                </a:prstClr>
              </a:solidFill>
            </a:endParaRPr>
          </a:p>
        </p:txBody>
      </p:sp>
      <p:sp>
        <p:nvSpPr>
          <p:cNvPr id="8" name="スライド番号プレースホルダー 5"/>
          <p:cNvSpPr>
            <a:spLocks noGrp="1"/>
          </p:cNvSpPr>
          <p:nvPr>
            <p:ph type="sldNum" sz="quarter" idx="12"/>
          </p:nvPr>
        </p:nvSpPr>
        <p:spPr/>
        <p:txBody>
          <a:bodyPr/>
          <a:lstStyle/>
          <a:p>
            <a:fld id="{DCF30E6B-2AC6-421A-A33D-F500596C43F0}" type="slidenum">
              <a:rPr kumimoji="1" lang="ja-JP" altLang="en-US" smtClean="0"/>
              <a:t>17</a:t>
            </a:fld>
            <a:endParaRPr kumimoji="1" lang="ja-JP" altLang="en-US"/>
          </a:p>
        </p:txBody>
      </p:sp>
      <p:sp>
        <p:nvSpPr>
          <p:cNvPr id="4" name="角丸四角形 3"/>
          <p:cNvSpPr/>
          <p:nvPr/>
        </p:nvSpPr>
        <p:spPr>
          <a:xfrm>
            <a:off x="323528" y="1608511"/>
            <a:ext cx="8496944" cy="4523964"/>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smtClean="0">
                <a:solidFill>
                  <a:schemeClr val="bg1"/>
                </a:solidFill>
              </a:rPr>
              <a:t>商品とサービスにおいて</a:t>
            </a:r>
            <a:endParaRPr lang="en-US" altLang="ja-JP" sz="3600" dirty="0" smtClean="0">
              <a:solidFill>
                <a:schemeClr val="bg1"/>
              </a:solidFill>
            </a:endParaRPr>
          </a:p>
          <a:p>
            <a:pPr algn="ctr"/>
            <a:r>
              <a:rPr lang="ja-JP" altLang="en-US" sz="3600" dirty="0" smtClean="0">
                <a:solidFill>
                  <a:schemeClr val="bg1"/>
                </a:solidFill>
              </a:rPr>
              <a:t>ノスタルジア喚起に有効な条件とは</a:t>
            </a:r>
            <a:endParaRPr lang="ja-JP" altLang="en-US" sz="3600" dirty="0">
              <a:solidFill>
                <a:schemeClr val="bg1"/>
              </a:solidFill>
            </a:endParaRPr>
          </a:p>
        </p:txBody>
      </p:sp>
    </p:spTree>
    <p:extLst>
      <p:ext uri="{BB962C8B-B14F-4D97-AF65-F5344CB8AC3E}">
        <p14:creationId xmlns:p14="http://schemas.microsoft.com/office/powerpoint/2010/main" val="2326422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58416" y="908720"/>
            <a:ext cx="3816424" cy="432048"/>
          </a:xfrm>
        </p:spPr>
        <p:txBody>
          <a:bodyPr>
            <a:normAutofit fontScale="90000"/>
          </a:bodyPr>
          <a:lstStyle/>
          <a:p>
            <a:r>
              <a:rPr kumimoji="1" lang="ja-JP" altLang="en-US" sz="2400" dirty="0" smtClean="0"/>
              <a:t>先行研究のレビュー（商品）</a:t>
            </a:r>
            <a:endParaRPr kumimoji="1" lang="ja-JP" altLang="en-US" sz="2400" dirty="0"/>
          </a:p>
        </p:txBody>
      </p:sp>
      <p:sp>
        <p:nvSpPr>
          <p:cNvPr id="3" name="コンテンツ プレースホルダー 2"/>
          <p:cNvSpPr>
            <a:spLocks noGrp="1"/>
          </p:cNvSpPr>
          <p:nvPr>
            <p:ph idx="1"/>
          </p:nvPr>
        </p:nvSpPr>
        <p:spPr>
          <a:xfrm>
            <a:off x="798985" y="2852936"/>
            <a:ext cx="7848872" cy="3277236"/>
          </a:xfrm>
        </p:spPr>
        <p:txBody>
          <a:bodyPr>
            <a:normAutofit/>
          </a:bodyPr>
          <a:lstStyle/>
          <a:p>
            <a:r>
              <a:rPr lang="ja-JP" altLang="en-US" dirty="0" smtClean="0">
                <a:solidFill>
                  <a:schemeClr val="tx1"/>
                </a:solidFill>
              </a:rPr>
              <a:t>懐かしさを引き起こす刺激の条件として第一に、</a:t>
            </a:r>
            <a:r>
              <a:rPr lang="ja-JP" altLang="en-US" u="sng" dirty="0">
                <a:solidFill>
                  <a:srgbClr val="FF0000"/>
                </a:solidFill>
              </a:rPr>
              <a:t>過去の頻繁な接触事象</a:t>
            </a:r>
            <a:r>
              <a:rPr lang="ja-JP" altLang="en-US" dirty="0">
                <a:solidFill>
                  <a:schemeClr val="tx1"/>
                </a:solidFill>
              </a:rPr>
              <a:t>であり、第二に、その事象との</a:t>
            </a:r>
            <a:r>
              <a:rPr lang="ja-JP" altLang="en-US" u="sng" dirty="0">
                <a:solidFill>
                  <a:srgbClr val="FF0000"/>
                </a:solidFill>
              </a:rPr>
              <a:t>接触のない空白期間</a:t>
            </a:r>
            <a:r>
              <a:rPr lang="ja-JP" altLang="en-US" dirty="0">
                <a:solidFill>
                  <a:schemeClr val="tx1"/>
                </a:solidFill>
              </a:rPr>
              <a:t>の存在であることが条件としてあげられた</a:t>
            </a:r>
            <a:r>
              <a:rPr lang="ja-JP" altLang="en-US" dirty="0" smtClean="0">
                <a:solidFill>
                  <a:schemeClr val="tx1"/>
                </a:solidFill>
              </a:rPr>
              <a:t>。</a:t>
            </a:r>
            <a:endParaRPr lang="en-US" altLang="ja-JP" dirty="0" smtClean="0">
              <a:solidFill>
                <a:schemeClr val="tx1"/>
              </a:solidFill>
            </a:endParaRPr>
          </a:p>
          <a:p>
            <a:endParaRPr lang="en-US" altLang="ja-JP" dirty="0">
              <a:solidFill>
                <a:schemeClr val="tx1"/>
              </a:solidFill>
            </a:endParaRPr>
          </a:p>
          <a:p>
            <a:r>
              <a:rPr lang="ja-JP" altLang="en-US" dirty="0" smtClean="0">
                <a:solidFill>
                  <a:schemeClr val="tx1"/>
                </a:solidFill>
              </a:rPr>
              <a:t>懐かしさ</a:t>
            </a:r>
            <a:r>
              <a:rPr lang="ja-JP" altLang="en-US" dirty="0">
                <a:solidFill>
                  <a:schemeClr val="tx1"/>
                </a:solidFill>
              </a:rPr>
              <a:t>感情が広告に促進効果を持つためには、</a:t>
            </a:r>
            <a:r>
              <a:rPr lang="ja-JP" altLang="en-US" u="sng" dirty="0">
                <a:solidFill>
                  <a:srgbClr val="FF0000"/>
                </a:solidFill>
              </a:rPr>
              <a:t>商品情報を得たソース記憶が低下していること、広告される商品カテゴリーが懐かしさを喚起させる商品であることが必要</a:t>
            </a:r>
            <a:r>
              <a:rPr lang="ja-JP" altLang="en-US" dirty="0">
                <a:solidFill>
                  <a:schemeClr val="tx1"/>
                </a:solidFill>
              </a:rPr>
              <a:t>ということが検証された。</a:t>
            </a:r>
            <a:endParaRPr lang="en-US" altLang="ja-JP" dirty="0">
              <a:solidFill>
                <a:schemeClr val="tx1"/>
              </a:solidFill>
            </a:endParaRPr>
          </a:p>
          <a:p>
            <a:pPr marL="0" indent="0">
              <a:buNone/>
            </a:pPr>
            <a:endParaRPr lang="ja-JP" altLang="en-US" dirty="0">
              <a:solidFill>
                <a:schemeClr val="tx1"/>
              </a:solidFill>
            </a:endParaRPr>
          </a:p>
          <a:p>
            <a:endParaRPr kumimoji="1" lang="ja-JP" altLang="en-US" sz="2000" dirty="0"/>
          </a:p>
        </p:txBody>
      </p:sp>
      <p:sp>
        <p:nvSpPr>
          <p:cNvPr id="4" name="日付プレースホルダー 3"/>
          <p:cNvSpPr>
            <a:spLocks noGrp="1"/>
          </p:cNvSpPr>
          <p:nvPr>
            <p:ph type="dt" sz="half" idx="10"/>
          </p:nvPr>
        </p:nvSpPr>
        <p:spPr/>
        <p:txBody>
          <a:bodyPr/>
          <a:lstStyle/>
          <a:p>
            <a:fld id="{FF60972D-9B2C-428B-922F-D77C91C9A8CD}" type="datetime1">
              <a:rPr kumimoji="1" lang="ja-JP" altLang="en-US" smtClean="0"/>
              <a:t>2015/12/19</a:t>
            </a:fld>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DCF30E6B-2AC6-421A-A33D-F500596C43F0}" type="slidenum">
              <a:rPr kumimoji="1" lang="ja-JP" altLang="en-US" smtClean="0"/>
              <a:t>18</a:t>
            </a:fld>
            <a:endParaRPr kumimoji="1" lang="ja-JP" altLang="en-US"/>
          </a:p>
        </p:txBody>
      </p:sp>
      <p:sp>
        <p:nvSpPr>
          <p:cNvPr id="6" name="角丸四角形 5"/>
          <p:cNvSpPr/>
          <p:nvPr/>
        </p:nvSpPr>
        <p:spPr>
          <a:xfrm>
            <a:off x="1958416" y="1427004"/>
            <a:ext cx="5530011" cy="10365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708100" y="1532573"/>
            <a:ext cx="5793275" cy="892552"/>
          </a:xfrm>
          <a:prstGeom prst="rect">
            <a:avLst/>
          </a:prstGeom>
          <a:noFill/>
        </p:spPr>
        <p:txBody>
          <a:bodyPr wrap="square" rtlCol="0">
            <a:spAutoFit/>
          </a:bodyPr>
          <a:lstStyle/>
          <a:p>
            <a:pPr algn="ctr"/>
            <a:r>
              <a:rPr lang="en-US" altLang="ja-JP" dirty="0"/>
              <a:t>『</a:t>
            </a:r>
            <a:r>
              <a:rPr lang="ja-JP" altLang="en-US" dirty="0"/>
              <a:t>広告のソース記憶の促進・混同に及ぼす</a:t>
            </a:r>
            <a:endParaRPr lang="en-US" altLang="ja-JP" dirty="0"/>
          </a:p>
          <a:p>
            <a:pPr algn="ctr"/>
            <a:r>
              <a:rPr lang="ja-JP" altLang="en-US" dirty="0"/>
              <a:t>　懐かしさ感情の効果</a:t>
            </a:r>
            <a:r>
              <a:rPr lang="en-US" altLang="ja-JP" dirty="0"/>
              <a:t>』</a:t>
            </a:r>
          </a:p>
          <a:p>
            <a:pPr algn="ctr"/>
            <a:r>
              <a:rPr lang="ja-JP" altLang="en-US" sz="1600" dirty="0"/>
              <a:t>楠見　孝</a:t>
            </a:r>
            <a:r>
              <a:rPr lang="en-US" altLang="ja-JP" sz="1600" dirty="0"/>
              <a:t>(</a:t>
            </a:r>
            <a:r>
              <a:rPr lang="ja-JP" altLang="en-US" sz="1600" dirty="0"/>
              <a:t>２００７</a:t>
            </a:r>
            <a:r>
              <a:rPr lang="en-US" altLang="ja-JP" sz="1600" dirty="0"/>
              <a:t>)</a:t>
            </a:r>
            <a:endParaRPr lang="ja-JP" altLang="en-US" sz="1600" dirty="0"/>
          </a:p>
        </p:txBody>
      </p:sp>
      <p:sp>
        <p:nvSpPr>
          <p:cNvPr id="10" name="正方形/長方形 9"/>
          <p:cNvSpPr/>
          <p:nvPr/>
        </p:nvSpPr>
        <p:spPr>
          <a:xfrm>
            <a:off x="4302828" y="17190"/>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38335691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84165" y="332656"/>
            <a:ext cx="7492291" cy="644650"/>
          </a:xfrm>
        </p:spPr>
        <p:txBody>
          <a:bodyPr>
            <a:noAutofit/>
          </a:bodyPr>
          <a:lstStyle/>
          <a:p>
            <a:r>
              <a:rPr lang="en-US" altLang="ja-JP" sz="2400" dirty="0"/>
              <a:t>CM</a:t>
            </a:r>
            <a:r>
              <a:rPr lang="ja-JP" altLang="en-US" sz="2400" dirty="0" smtClean="0"/>
              <a:t>がもたらすノスタルジア</a:t>
            </a:r>
            <a:r>
              <a:rPr lang="ja-JP" altLang="en-US" sz="2400" dirty="0"/>
              <a:t>が購買行動に及ぼす効果</a:t>
            </a:r>
            <a:endParaRPr kumimoji="1" lang="ja-JP" altLang="en-US" sz="2400" dirty="0"/>
          </a:p>
        </p:txBody>
      </p:sp>
      <p:sp>
        <p:nvSpPr>
          <p:cNvPr id="3" name="日付プレースホルダー 2"/>
          <p:cNvSpPr>
            <a:spLocks noGrp="1"/>
          </p:cNvSpPr>
          <p:nvPr>
            <p:ph type="dt" sz="half" idx="10"/>
          </p:nvPr>
        </p:nvSpPr>
        <p:spPr/>
        <p:txBody>
          <a:bodyPr/>
          <a:lstStyle/>
          <a:p>
            <a:fld id="{73A84F0D-50A5-44A2-B86D-6FE265C14B53}"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19</a:t>
            </a:fld>
            <a:endParaRPr lang="ja-JP" altLang="en-US"/>
          </a:p>
        </p:txBody>
      </p:sp>
      <p:sp>
        <p:nvSpPr>
          <p:cNvPr id="6" name="円/楕円 5"/>
          <p:cNvSpPr/>
          <p:nvPr/>
        </p:nvSpPr>
        <p:spPr>
          <a:xfrm>
            <a:off x="476585" y="2233541"/>
            <a:ext cx="2274226" cy="119545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なつかしさ傾向性</a:t>
            </a:r>
            <a:endParaRPr lang="ja-JP" altLang="en-US" sz="2400" dirty="0">
              <a:solidFill>
                <a:prstClr val="white"/>
              </a:solidFill>
            </a:endParaRPr>
          </a:p>
        </p:txBody>
      </p:sp>
      <p:sp>
        <p:nvSpPr>
          <p:cNvPr id="7" name="円/楕円 6"/>
          <p:cNvSpPr/>
          <p:nvPr/>
        </p:nvSpPr>
        <p:spPr>
          <a:xfrm>
            <a:off x="3055776" y="2136361"/>
            <a:ext cx="2484420" cy="13898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なつかしい</a:t>
            </a:r>
            <a:endParaRPr lang="en-US" altLang="ja-JP" sz="2400" dirty="0" smtClean="0">
              <a:solidFill>
                <a:prstClr val="white"/>
              </a:solidFill>
            </a:endParaRPr>
          </a:p>
          <a:p>
            <a:pPr algn="ctr"/>
            <a:r>
              <a:rPr lang="ja-JP" altLang="en-US" sz="2400" dirty="0" smtClean="0">
                <a:solidFill>
                  <a:prstClr val="white"/>
                </a:solidFill>
              </a:rPr>
              <a:t>広告要素</a:t>
            </a:r>
            <a:endParaRPr lang="ja-JP" altLang="en-US" sz="2400" dirty="0">
              <a:solidFill>
                <a:prstClr val="white"/>
              </a:solidFill>
            </a:endParaRPr>
          </a:p>
        </p:txBody>
      </p:sp>
      <p:sp>
        <p:nvSpPr>
          <p:cNvPr id="8" name="円/楕円 7"/>
          <p:cNvSpPr/>
          <p:nvPr/>
        </p:nvSpPr>
        <p:spPr>
          <a:xfrm>
            <a:off x="5672346" y="882054"/>
            <a:ext cx="208823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記憶</a:t>
            </a:r>
            <a:endParaRPr lang="ja-JP" altLang="en-US" sz="2400" dirty="0">
              <a:solidFill>
                <a:prstClr val="white"/>
              </a:solidFill>
            </a:endParaRPr>
          </a:p>
        </p:txBody>
      </p:sp>
      <p:sp>
        <p:nvSpPr>
          <p:cNvPr id="9" name="円/楕円 8"/>
          <p:cNvSpPr/>
          <p:nvPr/>
        </p:nvSpPr>
        <p:spPr>
          <a:xfrm>
            <a:off x="5672346" y="3613564"/>
            <a:ext cx="208823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良い</a:t>
            </a:r>
            <a:endParaRPr lang="en-US" altLang="ja-JP" sz="2400" dirty="0" smtClean="0">
              <a:solidFill>
                <a:prstClr val="white"/>
              </a:solidFill>
            </a:endParaRPr>
          </a:p>
          <a:p>
            <a:pPr algn="ctr"/>
            <a:r>
              <a:rPr lang="ja-JP" altLang="en-US" sz="2400" dirty="0" smtClean="0">
                <a:solidFill>
                  <a:prstClr val="white"/>
                </a:solidFill>
              </a:rPr>
              <a:t>イメージ</a:t>
            </a:r>
            <a:endParaRPr lang="ja-JP" altLang="en-US" sz="2400" dirty="0">
              <a:solidFill>
                <a:prstClr val="white"/>
              </a:solidFill>
            </a:endParaRPr>
          </a:p>
        </p:txBody>
      </p:sp>
      <p:sp>
        <p:nvSpPr>
          <p:cNvPr id="10" name="正方形/長方形 9"/>
          <p:cNvSpPr/>
          <p:nvPr/>
        </p:nvSpPr>
        <p:spPr>
          <a:xfrm>
            <a:off x="7471996" y="2724152"/>
            <a:ext cx="1440160"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購買意欲</a:t>
            </a:r>
            <a:endParaRPr lang="ja-JP" altLang="en-US" sz="2400" dirty="0">
              <a:solidFill>
                <a:prstClr val="white"/>
              </a:solidFill>
            </a:endParaRPr>
          </a:p>
        </p:txBody>
      </p:sp>
      <p:sp>
        <p:nvSpPr>
          <p:cNvPr id="11" name="正方形/長方形 10"/>
          <p:cNvSpPr/>
          <p:nvPr/>
        </p:nvSpPr>
        <p:spPr>
          <a:xfrm>
            <a:off x="959651" y="1287437"/>
            <a:ext cx="1308093" cy="557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prstClr val="white"/>
                </a:solidFill>
              </a:rPr>
              <a:t>年齢</a:t>
            </a:r>
            <a:endParaRPr lang="ja-JP" altLang="en-US" sz="2800" dirty="0">
              <a:solidFill>
                <a:prstClr val="white"/>
              </a:solidFill>
            </a:endParaRPr>
          </a:p>
        </p:txBody>
      </p:sp>
      <p:cxnSp>
        <p:nvCxnSpPr>
          <p:cNvPr id="13" name="直線矢印コネクタ 12"/>
          <p:cNvCxnSpPr>
            <a:stCxn id="11" idx="2"/>
            <a:endCxn id="6" idx="0"/>
          </p:cNvCxnSpPr>
          <p:nvPr/>
        </p:nvCxnSpPr>
        <p:spPr>
          <a:xfrm>
            <a:off x="1613698" y="1844824"/>
            <a:ext cx="0" cy="38871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stCxn id="6" idx="6"/>
            <a:endCxn id="7" idx="2"/>
          </p:cNvCxnSpPr>
          <p:nvPr/>
        </p:nvCxnSpPr>
        <p:spPr>
          <a:xfrm flipV="1">
            <a:off x="2750811" y="2831270"/>
            <a:ext cx="304965"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7" idx="7"/>
            <a:endCxn id="8" idx="3"/>
          </p:cNvCxnSpPr>
          <p:nvPr/>
        </p:nvCxnSpPr>
        <p:spPr>
          <a:xfrm flipV="1">
            <a:off x="5176361" y="2049845"/>
            <a:ext cx="801799" cy="2900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7" idx="5"/>
            <a:endCxn id="9" idx="1"/>
          </p:cNvCxnSpPr>
          <p:nvPr/>
        </p:nvCxnSpPr>
        <p:spPr>
          <a:xfrm>
            <a:off x="5176361" y="3322644"/>
            <a:ext cx="801799" cy="49128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8" idx="4"/>
            <a:endCxn id="9" idx="0"/>
          </p:cNvCxnSpPr>
          <p:nvPr/>
        </p:nvCxnSpPr>
        <p:spPr>
          <a:xfrm>
            <a:off x="6716462" y="2250206"/>
            <a:ext cx="0" cy="136335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stCxn id="8" idx="5"/>
            <a:endCxn id="10" idx="0"/>
          </p:cNvCxnSpPr>
          <p:nvPr/>
        </p:nvCxnSpPr>
        <p:spPr>
          <a:xfrm>
            <a:off x="7454764" y="2049845"/>
            <a:ext cx="737312" cy="674307"/>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9" idx="7"/>
            <a:endCxn id="10" idx="2"/>
          </p:cNvCxnSpPr>
          <p:nvPr/>
        </p:nvCxnSpPr>
        <p:spPr>
          <a:xfrm flipV="1">
            <a:off x="7454764" y="3408228"/>
            <a:ext cx="737312" cy="405697"/>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1"/>
          <p:cNvSpPr txBox="1"/>
          <p:nvPr/>
        </p:nvSpPr>
        <p:spPr>
          <a:xfrm>
            <a:off x="2221257" y="6277607"/>
            <a:ext cx="5610831" cy="307777"/>
          </a:xfrm>
          <a:prstGeom prst="rect">
            <a:avLst/>
          </a:prstGeom>
          <a:noFill/>
        </p:spPr>
        <p:txBody>
          <a:bodyPr wrap="none" rtlCol="0">
            <a:spAutoFit/>
          </a:bodyPr>
          <a:lstStyle/>
          <a:p>
            <a:r>
              <a:rPr lang="ja-JP" altLang="en-US" sz="1400" dirty="0"/>
              <a:t>楠見孝　</a:t>
            </a:r>
            <a:r>
              <a:rPr lang="en-US" altLang="ja-JP" sz="1400" dirty="0"/>
              <a:t>(2014)</a:t>
            </a:r>
            <a:r>
              <a:rPr lang="ja-JP" altLang="en-US" sz="1400" dirty="0"/>
              <a:t>　</a:t>
            </a:r>
            <a:r>
              <a:rPr lang="en-US" altLang="ja-JP" sz="1400" dirty="0"/>
              <a:t>『</a:t>
            </a:r>
            <a:r>
              <a:rPr lang="ja-JP" altLang="en-US" sz="1400" dirty="0"/>
              <a:t>なつかしさの心理学</a:t>
            </a:r>
            <a:r>
              <a:rPr lang="en-US" altLang="ja-JP" sz="1400" dirty="0"/>
              <a:t>‐</a:t>
            </a:r>
            <a:r>
              <a:rPr lang="ja-JP" altLang="en-US" sz="1400" dirty="0"/>
              <a:t>思い出と感情</a:t>
            </a:r>
            <a:r>
              <a:rPr lang="en-US" altLang="ja-JP" sz="1400" dirty="0"/>
              <a:t>』</a:t>
            </a:r>
            <a:r>
              <a:rPr lang="ja-JP" altLang="en-US" sz="1400" dirty="0"/>
              <a:t>誠信書房</a:t>
            </a:r>
            <a:r>
              <a:rPr lang="en-US" altLang="ja-JP" sz="1400" dirty="0" smtClean="0"/>
              <a:t>.</a:t>
            </a:r>
            <a:endParaRPr lang="en-US" altLang="ja-JP" sz="1400" dirty="0"/>
          </a:p>
        </p:txBody>
      </p:sp>
      <p:sp>
        <p:nvSpPr>
          <p:cNvPr id="24" name="正方形/長方形 23"/>
          <p:cNvSpPr/>
          <p:nvPr/>
        </p:nvSpPr>
        <p:spPr>
          <a:xfrm>
            <a:off x="1209483" y="4174911"/>
            <a:ext cx="668446" cy="3562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P2</a:t>
            </a:r>
            <a:endParaRPr kumimoji="1" lang="ja-JP" altLang="en-US" dirty="0"/>
          </a:p>
        </p:txBody>
      </p:sp>
      <p:sp>
        <p:nvSpPr>
          <p:cNvPr id="64" name="正方形/長方形 63"/>
          <p:cNvSpPr/>
          <p:nvPr/>
        </p:nvSpPr>
        <p:spPr>
          <a:xfrm>
            <a:off x="213351" y="4174912"/>
            <a:ext cx="746300" cy="33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P1</a:t>
            </a:r>
            <a:endParaRPr kumimoji="1" lang="ja-JP" altLang="en-US" dirty="0"/>
          </a:p>
        </p:txBody>
      </p:sp>
      <p:sp>
        <p:nvSpPr>
          <p:cNvPr id="65" name="正方形/長方形 64"/>
          <p:cNvSpPr/>
          <p:nvPr/>
        </p:nvSpPr>
        <p:spPr>
          <a:xfrm>
            <a:off x="2066984" y="4174912"/>
            <a:ext cx="649435" cy="356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P3</a:t>
            </a:r>
            <a:endParaRPr kumimoji="1" lang="ja-JP" altLang="en-US" dirty="0"/>
          </a:p>
        </p:txBody>
      </p:sp>
      <p:sp>
        <p:nvSpPr>
          <p:cNvPr id="66" name="正方形/長方形 65"/>
          <p:cNvSpPr/>
          <p:nvPr/>
        </p:nvSpPr>
        <p:spPr>
          <a:xfrm>
            <a:off x="4531548" y="1248371"/>
            <a:ext cx="644814"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P5</a:t>
            </a:r>
            <a:endParaRPr kumimoji="1" lang="ja-JP" altLang="en-US" dirty="0"/>
          </a:p>
        </p:txBody>
      </p:sp>
      <p:sp>
        <p:nvSpPr>
          <p:cNvPr id="67" name="正方形/長方形 66"/>
          <p:cNvSpPr/>
          <p:nvPr/>
        </p:nvSpPr>
        <p:spPr>
          <a:xfrm>
            <a:off x="3269355" y="1248371"/>
            <a:ext cx="613667"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P4</a:t>
            </a:r>
            <a:endParaRPr kumimoji="1" lang="ja-JP" altLang="en-US" dirty="0"/>
          </a:p>
        </p:txBody>
      </p:sp>
      <p:sp>
        <p:nvSpPr>
          <p:cNvPr id="68" name="正方形/長方形 67"/>
          <p:cNvSpPr/>
          <p:nvPr/>
        </p:nvSpPr>
        <p:spPr>
          <a:xfrm>
            <a:off x="4778854" y="4148211"/>
            <a:ext cx="585233"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P8</a:t>
            </a:r>
            <a:endParaRPr kumimoji="1" lang="ja-JP" altLang="en-US" dirty="0"/>
          </a:p>
        </p:txBody>
      </p:sp>
      <p:sp>
        <p:nvSpPr>
          <p:cNvPr id="69" name="正方形/長方形 68"/>
          <p:cNvSpPr/>
          <p:nvPr/>
        </p:nvSpPr>
        <p:spPr>
          <a:xfrm>
            <a:off x="3883022" y="4148211"/>
            <a:ext cx="648525"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P7</a:t>
            </a:r>
            <a:endParaRPr kumimoji="1" lang="ja-JP" altLang="en-US" dirty="0"/>
          </a:p>
        </p:txBody>
      </p:sp>
      <p:sp>
        <p:nvSpPr>
          <p:cNvPr id="70" name="正方形/長方形 69"/>
          <p:cNvSpPr/>
          <p:nvPr/>
        </p:nvSpPr>
        <p:spPr>
          <a:xfrm>
            <a:off x="2996566" y="4130330"/>
            <a:ext cx="653056"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P6</a:t>
            </a:r>
            <a:endParaRPr kumimoji="1" lang="ja-JP" altLang="en-US" dirty="0"/>
          </a:p>
        </p:txBody>
      </p:sp>
      <p:sp>
        <p:nvSpPr>
          <p:cNvPr id="71" name="正方形/長方形 70"/>
          <p:cNvSpPr/>
          <p:nvPr/>
        </p:nvSpPr>
        <p:spPr>
          <a:xfrm>
            <a:off x="7391922" y="5622295"/>
            <a:ext cx="737312"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P14</a:t>
            </a:r>
            <a:endParaRPr kumimoji="1" lang="ja-JP" altLang="en-US" dirty="0"/>
          </a:p>
        </p:txBody>
      </p:sp>
      <p:sp>
        <p:nvSpPr>
          <p:cNvPr id="72" name="正方形/長方形 71"/>
          <p:cNvSpPr/>
          <p:nvPr/>
        </p:nvSpPr>
        <p:spPr>
          <a:xfrm>
            <a:off x="6417204" y="5622295"/>
            <a:ext cx="652521"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P13</a:t>
            </a:r>
            <a:endParaRPr kumimoji="1" lang="ja-JP" altLang="en-US" dirty="0"/>
          </a:p>
        </p:txBody>
      </p:sp>
      <p:sp>
        <p:nvSpPr>
          <p:cNvPr id="73" name="正方形/長方形 72"/>
          <p:cNvSpPr/>
          <p:nvPr/>
        </p:nvSpPr>
        <p:spPr>
          <a:xfrm>
            <a:off x="5364088" y="5622295"/>
            <a:ext cx="720080"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P12</a:t>
            </a:r>
            <a:endParaRPr kumimoji="1" lang="ja-JP" altLang="en-US" dirty="0"/>
          </a:p>
        </p:txBody>
      </p:sp>
      <p:sp>
        <p:nvSpPr>
          <p:cNvPr id="74" name="正方形/長方形 73"/>
          <p:cNvSpPr/>
          <p:nvPr/>
        </p:nvSpPr>
        <p:spPr>
          <a:xfrm>
            <a:off x="8022557" y="1859735"/>
            <a:ext cx="653899"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P11</a:t>
            </a:r>
            <a:endParaRPr kumimoji="1" lang="ja-JP" altLang="en-US" dirty="0"/>
          </a:p>
        </p:txBody>
      </p:sp>
      <p:sp>
        <p:nvSpPr>
          <p:cNvPr id="75" name="正方形/長方形 74"/>
          <p:cNvSpPr/>
          <p:nvPr/>
        </p:nvSpPr>
        <p:spPr>
          <a:xfrm>
            <a:off x="8016199" y="1374639"/>
            <a:ext cx="660257"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P10</a:t>
            </a:r>
            <a:endParaRPr kumimoji="1" lang="ja-JP" altLang="en-US" dirty="0"/>
          </a:p>
        </p:txBody>
      </p:sp>
      <p:sp>
        <p:nvSpPr>
          <p:cNvPr id="76" name="正方形/長方形 75"/>
          <p:cNvSpPr/>
          <p:nvPr/>
        </p:nvSpPr>
        <p:spPr>
          <a:xfrm>
            <a:off x="8022557" y="865389"/>
            <a:ext cx="653899" cy="382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P9</a:t>
            </a:r>
            <a:endParaRPr kumimoji="1" lang="ja-JP" altLang="en-US" dirty="0"/>
          </a:p>
        </p:txBody>
      </p:sp>
      <p:cxnSp>
        <p:nvCxnSpPr>
          <p:cNvPr id="93" name="直線矢印コネクタ 92"/>
          <p:cNvCxnSpPr/>
          <p:nvPr/>
        </p:nvCxnSpPr>
        <p:spPr>
          <a:xfrm flipH="1">
            <a:off x="683568" y="3402299"/>
            <a:ext cx="748953" cy="74591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95" name="直線矢印コネクタ 94"/>
          <p:cNvCxnSpPr>
            <a:stCxn id="6" idx="4"/>
          </p:cNvCxnSpPr>
          <p:nvPr/>
        </p:nvCxnSpPr>
        <p:spPr>
          <a:xfrm flipH="1">
            <a:off x="1613697" y="3429000"/>
            <a:ext cx="1" cy="74591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97" name="直線矢印コネクタ 96"/>
          <p:cNvCxnSpPr>
            <a:stCxn id="6" idx="4"/>
          </p:cNvCxnSpPr>
          <p:nvPr/>
        </p:nvCxnSpPr>
        <p:spPr>
          <a:xfrm>
            <a:off x="1613698" y="3429000"/>
            <a:ext cx="654046" cy="70133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07" name="直線矢印コネクタ 106"/>
          <p:cNvCxnSpPr>
            <a:stCxn id="7" idx="0"/>
            <a:endCxn id="67" idx="2"/>
          </p:cNvCxnSpPr>
          <p:nvPr/>
        </p:nvCxnSpPr>
        <p:spPr>
          <a:xfrm flipH="1" flipV="1">
            <a:off x="3576189" y="1631353"/>
            <a:ext cx="721797" cy="50500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09" name="直線矢印コネクタ 108"/>
          <p:cNvCxnSpPr>
            <a:stCxn id="7" idx="0"/>
            <a:endCxn id="66" idx="2"/>
          </p:cNvCxnSpPr>
          <p:nvPr/>
        </p:nvCxnSpPr>
        <p:spPr>
          <a:xfrm flipV="1">
            <a:off x="4297986" y="1631353"/>
            <a:ext cx="555969" cy="50500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1" name="直線矢印コネクタ 110"/>
          <p:cNvCxnSpPr>
            <a:stCxn id="7" idx="4"/>
            <a:endCxn id="70" idx="0"/>
          </p:cNvCxnSpPr>
          <p:nvPr/>
        </p:nvCxnSpPr>
        <p:spPr>
          <a:xfrm flipH="1">
            <a:off x="3323094" y="3526178"/>
            <a:ext cx="974892" cy="60415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3" name="直線矢印コネクタ 112"/>
          <p:cNvCxnSpPr>
            <a:stCxn id="7" idx="4"/>
            <a:endCxn id="69" idx="0"/>
          </p:cNvCxnSpPr>
          <p:nvPr/>
        </p:nvCxnSpPr>
        <p:spPr>
          <a:xfrm flipH="1">
            <a:off x="4207285" y="3526178"/>
            <a:ext cx="90701" cy="622033"/>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5" name="直線矢印コネクタ 114"/>
          <p:cNvCxnSpPr>
            <a:stCxn id="7" idx="4"/>
            <a:endCxn id="68" idx="0"/>
          </p:cNvCxnSpPr>
          <p:nvPr/>
        </p:nvCxnSpPr>
        <p:spPr>
          <a:xfrm>
            <a:off x="4297986" y="3526178"/>
            <a:ext cx="773485" cy="622033"/>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a:stCxn id="8" idx="6"/>
            <a:endCxn id="76" idx="1"/>
          </p:cNvCxnSpPr>
          <p:nvPr/>
        </p:nvCxnSpPr>
        <p:spPr>
          <a:xfrm flipV="1">
            <a:off x="7760578" y="1056880"/>
            <a:ext cx="261979" cy="50925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9" name="直線矢印コネクタ 118"/>
          <p:cNvCxnSpPr>
            <a:stCxn id="8" idx="6"/>
            <a:endCxn id="75" idx="1"/>
          </p:cNvCxnSpPr>
          <p:nvPr/>
        </p:nvCxnSpPr>
        <p:spPr>
          <a:xfrm>
            <a:off x="7760578" y="1566130"/>
            <a:ext cx="255621"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23" name="直線矢印コネクタ 122"/>
          <p:cNvCxnSpPr>
            <a:stCxn id="8" idx="6"/>
            <a:endCxn id="74" idx="1"/>
          </p:cNvCxnSpPr>
          <p:nvPr/>
        </p:nvCxnSpPr>
        <p:spPr>
          <a:xfrm>
            <a:off x="7760578" y="1566130"/>
            <a:ext cx="261979" cy="485096"/>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a:stCxn id="9" idx="4"/>
            <a:endCxn id="73" idx="0"/>
          </p:cNvCxnSpPr>
          <p:nvPr/>
        </p:nvCxnSpPr>
        <p:spPr>
          <a:xfrm flipH="1">
            <a:off x="5724128" y="4981716"/>
            <a:ext cx="992334" cy="64057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27" name="直線矢印コネクタ 126"/>
          <p:cNvCxnSpPr>
            <a:stCxn id="9" idx="4"/>
            <a:endCxn id="72" idx="0"/>
          </p:cNvCxnSpPr>
          <p:nvPr/>
        </p:nvCxnSpPr>
        <p:spPr>
          <a:xfrm>
            <a:off x="6716462" y="4981716"/>
            <a:ext cx="27003" cy="64057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29" name="直線矢印コネクタ 128"/>
          <p:cNvCxnSpPr>
            <a:stCxn id="9" idx="4"/>
            <a:endCxn id="71" idx="0"/>
          </p:cNvCxnSpPr>
          <p:nvPr/>
        </p:nvCxnSpPr>
        <p:spPr>
          <a:xfrm>
            <a:off x="6716462" y="4981716"/>
            <a:ext cx="1044116" cy="64057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5" name="正方形/長方形 4"/>
          <p:cNvSpPr/>
          <p:nvPr/>
        </p:nvSpPr>
        <p:spPr>
          <a:xfrm>
            <a:off x="4239966" y="0"/>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2131687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研究概要</a:t>
            </a:r>
            <a:endParaRPr kumimoji="1" lang="ja-JP" altLang="en-US" dirty="0"/>
          </a:p>
        </p:txBody>
      </p:sp>
      <p:sp>
        <p:nvSpPr>
          <p:cNvPr id="3" name="コンテンツ プレースホルダー 2"/>
          <p:cNvSpPr>
            <a:spLocks noGrp="1"/>
          </p:cNvSpPr>
          <p:nvPr>
            <p:ph idx="1"/>
          </p:nvPr>
        </p:nvSpPr>
        <p:spPr/>
        <p:txBody>
          <a:bodyPr/>
          <a:lstStyle/>
          <a:p>
            <a:r>
              <a:rPr kumimoji="1" lang="ja-JP" altLang="en-US" sz="2800" dirty="0" smtClean="0"/>
              <a:t>現在、ノスタルジアを利用した様々なプロモーションが増加している。</a:t>
            </a:r>
            <a:endParaRPr kumimoji="1" lang="en-US" altLang="ja-JP" sz="2800" dirty="0" smtClean="0"/>
          </a:p>
          <a:p>
            <a:endParaRPr lang="en-US" altLang="ja-JP" sz="2800" dirty="0" smtClean="0"/>
          </a:p>
          <a:p>
            <a:r>
              <a:rPr lang="ja-JP" altLang="en-US" sz="2800" dirty="0" smtClean="0"/>
              <a:t>本研究では、旅行のＣＭにおける懐かしさ喚起に有効な条件を明らかにした上で、</a:t>
            </a:r>
            <a:r>
              <a:rPr kumimoji="1" lang="ja-JP" altLang="en-US" sz="2800" dirty="0" smtClean="0"/>
              <a:t>ノスタルジア</a:t>
            </a:r>
            <a:r>
              <a:rPr lang="ja-JP" altLang="en-US" sz="2800" dirty="0"/>
              <a:t>活用</a:t>
            </a:r>
            <a:r>
              <a:rPr lang="ja-JP" altLang="en-US" sz="2800" dirty="0" smtClean="0"/>
              <a:t>方法を探る。</a:t>
            </a:r>
            <a:endParaRPr kumimoji="1" lang="en-US" altLang="ja-JP" sz="2800" dirty="0" smtClean="0"/>
          </a:p>
          <a:p>
            <a:pPr marL="0" indent="0">
              <a:buNone/>
            </a:pPr>
            <a:endParaRPr kumimoji="1" lang="en-US" altLang="ja-JP" sz="2800" dirty="0" smtClean="0"/>
          </a:p>
          <a:p>
            <a:r>
              <a:rPr kumimoji="1" lang="ja-JP" altLang="en-US" sz="2800" dirty="0" smtClean="0"/>
              <a:t>またノスタルジアを旅行のＣＭに用いた場合の消費者行動を明らかにしていく。</a:t>
            </a:r>
            <a:endParaRPr lang="en-US" altLang="ja-JP" sz="2800" dirty="0"/>
          </a:p>
        </p:txBody>
      </p:sp>
      <p:sp>
        <p:nvSpPr>
          <p:cNvPr id="4" name="日付プレースホルダー 3"/>
          <p:cNvSpPr>
            <a:spLocks noGrp="1"/>
          </p:cNvSpPr>
          <p:nvPr>
            <p:ph type="dt" sz="half" idx="10"/>
          </p:nvPr>
        </p:nvSpPr>
        <p:spPr/>
        <p:txBody>
          <a:bodyPr/>
          <a:lstStyle/>
          <a:p>
            <a:fld id="{F4CD78D3-81EA-4037-9B50-854C6D54CF7E}"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a:t>
            </a:fld>
            <a:endParaRPr lang="ja-JP" altLang="en-US"/>
          </a:p>
        </p:txBody>
      </p:sp>
    </p:spTree>
    <p:extLst>
      <p:ext uri="{BB962C8B-B14F-4D97-AF65-F5344CB8AC3E}">
        <p14:creationId xmlns:p14="http://schemas.microsoft.com/office/powerpoint/2010/main" val="41780114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200" y="624110"/>
            <a:ext cx="6589200" cy="644650"/>
          </a:xfrm>
        </p:spPr>
        <p:txBody>
          <a:bodyPr>
            <a:normAutofit fontScale="90000"/>
          </a:bodyPr>
          <a:lstStyle/>
          <a:p>
            <a:r>
              <a:rPr kumimoji="1" lang="ja-JP" altLang="en-US" dirty="0" smtClean="0"/>
              <a:t>構成要素</a:t>
            </a:r>
            <a:endParaRPr kumimoji="1" lang="ja-JP" altLang="en-US" dirty="0"/>
          </a:p>
        </p:txBody>
      </p:sp>
      <p:sp>
        <p:nvSpPr>
          <p:cNvPr id="3" name="日付プレースホルダー 2"/>
          <p:cNvSpPr>
            <a:spLocks noGrp="1"/>
          </p:cNvSpPr>
          <p:nvPr>
            <p:ph type="dt" sz="half" idx="10"/>
          </p:nvPr>
        </p:nvSpPr>
        <p:spPr/>
        <p:txBody>
          <a:bodyPr/>
          <a:lstStyle/>
          <a:p>
            <a:fld id="{F58E95BD-3747-4B08-9305-041BDAB5407A}"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20</a:t>
            </a:fld>
            <a:endParaRPr lang="ja-JP" altLang="en-US"/>
          </a:p>
        </p:txBody>
      </p:sp>
      <p:sp>
        <p:nvSpPr>
          <p:cNvPr id="5" name="テキスト ボックス 4"/>
          <p:cNvSpPr txBox="1"/>
          <p:nvPr/>
        </p:nvSpPr>
        <p:spPr>
          <a:xfrm>
            <a:off x="1567931" y="2296988"/>
            <a:ext cx="7200800" cy="4339650"/>
          </a:xfrm>
          <a:prstGeom prst="rect">
            <a:avLst/>
          </a:prstGeom>
          <a:noFill/>
        </p:spPr>
        <p:txBody>
          <a:bodyPr wrap="square" rtlCol="0">
            <a:spAutoFit/>
          </a:bodyPr>
          <a:lstStyle/>
          <a:p>
            <a:r>
              <a:rPr kumimoji="1" lang="en-US" altLang="ja-JP" sz="2800" dirty="0" smtClean="0"/>
              <a:t>P1:</a:t>
            </a:r>
            <a:r>
              <a:rPr kumimoji="1" lang="ja-JP" altLang="en-US" sz="2800" dirty="0" smtClean="0"/>
              <a:t>回帰願望　　　　　　　　</a:t>
            </a:r>
            <a:r>
              <a:rPr lang="en-US" altLang="ja-JP" sz="2800" dirty="0" smtClean="0"/>
              <a:t> </a:t>
            </a:r>
            <a:r>
              <a:rPr lang="en-US" altLang="ja-JP" sz="2800" dirty="0"/>
              <a:t>P9:</a:t>
            </a:r>
            <a:r>
              <a:rPr lang="ja-JP" altLang="en-US" sz="2800" dirty="0"/>
              <a:t>過去連想</a:t>
            </a:r>
            <a:endParaRPr kumimoji="1" lang="en-US" altLang="ja-JP" sz="2800" dirty="0" smtClean="0"/>
          </a:p>
          <a:p>
            <a:r>
              <a:rPr lang="en-US" altLang="ja-JP" sz="2800" dirty="0" smtClean="0"/>
              <a:t>P2:</a:t>
            </a:r>
            <a:r>
              <a:rPr lang="ja-JP" altLang="en-US" sz="2800" dirty="0" smtClean="0"/>
              <a:t>過去美化　　　　　　　　</a:t>
            </a:r>
            <a:r>
              <a:rPr lang="en-US" altLang="ja-JP" sz="2800" dirty="0" smtClean="0"/>
              <a:t> </a:t>
            </a:r>
            <a:r>
              <a:rPr lang="en-US" altLang="ja-JP" sz="2800" dirty="0"/>
              <a:t>P10:</a:t>
            </a:r>
            <a:r>
              <a:rPr lang="ja-JP" altLang="en-US" sz="2800" dirty="0"/>
              <a:t>広告記憶</a:t>
            </a:r>
            <a:endParaRPr lang="en-US" altLang="ja-JP" sz="2800" dirty="0" smtClean="0"/>
          </a:p>
          <a:p>
            <a:r>
              <a:rPr kumimoji="1" lang="en-US" altLang="ja-JP" sz="2800" dirty="0" smtClean="0"/>
              <a:t>P3:</a:t>
            </a:r>
            <a:r>
              <a:rPr kumimoji="1" lang="ja-JP" altLang="en-US" sz="2800" dirty="0" smtClean="0"/>
              <a:t>懐古主義　　　　　　　　</a:t>
            </a:r>
            <a:r>
              <a:rPr lang="en-US" altLang="ja-JP" sz="2800" dirty="0" smtClean="0"/>
              <a:t>P11</a:t>
            </a:r>
            <a:r>
              <a:rPr lang="en-US" altLang="ja-JP" sz="2800" dirty="0"/>
              <a:t>:</a:t>
            </a:r>
            <a:r>
              <a:rPr lang="ja-JP" altLang="en-US" sz="2800" dirty="0"/>
              <a:t>商品記憶</a:t>
            </a:r>
            <a:endParaRPr lang="en-US" altLang="ja-JP" sz="2800" dirty="0"/>
          </a:p>
          <a:p>
            <a:endParaRPr lang="en-US" altLang="ja-JP" sz="2800" dirty="0"/>
          </a:p>
          <a:p>
            <a:r>
              <a:rPr lang="en-US" altLang="ja-JP" sz="2800" dirty="0" smtClean="0"/>
              <a:t>P4</a:t>
            </a:r>
            <a:r>
              <a:rPr lang="en-US" altLang="ja-JP" sz="2800" dirty="0"/>
              <a:t>:</a:t>
            </a:r>
            <a:r>
              <a:rPr lang="ja-JP" altLang="en-US" sz="2800" dirty="0"/>
              <a:t>昔反復曲</a:t>
            </a:r>
            <a:r>
              <a:rPr lang="ja-JP" altLang="en-US" sz="2800" dirty="0" smtClean="0"/>
              <a:t>　　　　　　　　　　　　　　　　</a:t>
            </a:r>
            <a:r>
              <a:rPr lang="en-US" altLang="ja-JP" sz="2800" dirty="0" smtClean="0"/>
              <a:t> </a:t>
            </a:r>
            <a:r>
              <a:rPr lang="ja-JP" altLang="en-US" sz="2800" dirty="0" smtClean="0"/>
              <a:t>　　　　　　　　　</a:t>
            </a:r>
            <a:endParaRPr lang="en-US" altLang="ja-JP" sz="2800" dirty="0" smtClean="0"/>
          </a:p>
          <a:p>
            <a:r>
              <a:rPr kumimoji="1" lang="en-US" altLang="ja-JP" sz="2800" dirty="0" smtClean="0"/>
              <a:t>P5:</a:t>
            </a:r>
            <a:r>
              <a:rPr kumimoji="1" lang="ja-JP" altLang="en-US" sz="2800" dirty="0" smtClean="0"/>
              <a:t>昔曲邂逅　　　　　　　　　</a:t>
            </a:r>
            <a:r>
              <a:rPr kumimoji="1" lang="en-US" altLang="ja-JP" sz="2800" dirty="0" smtClean="0"/>
              <a:t>P12:</a:t>
            </a:r>
            <a:r>
              <a:rPr kumimoji="1" lang="ja-JP" altLang="en-US" sz="2800" dirty="0" smtClean="0"/>
              <a:t>広告印象</a:t>
            </a:r>
            <a:endParaRPr kumimoji="1" lang="en-US" altLang="ja-JP" sz="2800" dirty="0" smtClean="0"/>
          </a:p>
          <a:p>
            <a:r>
              <a:rPr lang="en-US" altLang="ja-JP" sz="2800" dirty="0" smtClean="0"/>
              <a:t>P6:</a:t>
            </a:r>
            <a:r>
              <a:rPr lang="ja-JP" altLang="en-US" sz="2800" dirty="0" smtClean="0"/>
              <a:t>過去場面　　　　　　　　　</a:t>
            </a:r>
            <a:r>
              <a:rPr lang="en-US" altLang="ja-JP" sz="2800" dirty="0" smtClean="0"/>
              <a:t>P13:</a:t>
            </a:r>
            <a:r>
              <a:rPr lang="ja-JP" altLang="en-US" sz="2800" dirty="0" smtClean="0"/>
              <a:t>広告好意</a:t>
            </a:r>
            <a:endParaRPr lang="en-US" altLang="ja-JP" sz="2800" dirty="0" smtClean="0"/>
          </a:p>
          <a:p>
            <a:r>
              <a:rPr kumimoji="1" lang="en-US" altLang="ja-JP" sz="2800" dirty="0" smtClean="0"/>
              <a:t>P7:</a:t>
            </a:r>
            <a:r>
              <a:rPr kumimoji="1" lang="ja-JP" altLang="en-US" sz="2800" dirty="0" smtClean="0"/>
              <a:t>広告懐古　　　　　　　　　</a:t>
            </a:r>
            <a:r>
              <a:rPr kumimoji="1" lang="en-US" altLang="ja-JP" sz="2800" dirty="0" smtClean="0"/>
              <a:t>P14:</a:t>
            </a:r>
            <a:r>
              <a:rPr kumimoji="1" lang="ja-JP" altLang="en-US" sz="2800" dirty="0" smtClean="0"/>
              <a:t>広告親和</a:t>
            </a:r>
            <a:r>
              <a:rPr kumimoji="1" lang="ja-JP" altLang="en-US" sz="2400" dirty="0" smtClean="0"/>
              <a:t>　</a:t>
            </a:r>
            <a:endParaRPr kumimoji="1" lang="en-US" altLang="ja-JP" sz="2400" dirty="0" smtClean="0"/>
          </a:p>
          <a:p>
            <a:r>
              <a:rPr lang="en-US" altLang="ja-JP" sz="2800" dirty="0"/>
              <a:t>P8:</a:t>
            </a:r>
            <a:r>
              <a:rPr lang="ja-JP" altLang="en-US" sz="2800" dirty="0"/>
              <a:t>懐古</a:t>
            </a:r>
            <a:r>
              <a:rPr lang="ja-JP" altLang="en-US" sz="2800" dirty="0" smtClean="0"/>
              <a:t>注目</a:t>
            </a:r>
            <a:endParaRPr kumimoji="1" lang="en-US" altLang="ja-JP" sz="2000" dirty="0" smtClean="0"/>
          </a:p>
          <a:p>
            <a:pPr algn="r"/>
            <a:r>
              <a:rPr kumimoji="1" lang="ja-JP" altLang="en-US" sz="2400" dirty="0" err="1" smtClean="0"/>
              <a:t>で構</a:t>
            </a:r>
            <a:r>
              <a:rPr kumimoji="1" lang="ja-JP" altLang="en-US" sz="2400" dirty="0" smtClean="0"/>
              <a:t>成されている</a:t>
            </a:r>
            <a:endParaRPr kumimoji="1" lang="ja-JP" altLang="en-US" sz="2400" dirty="0"/>
          </a:p>
        </p:txBody>
      </p:sp>
      <p:sp>
        <p:nvSpPr>
          <p:cNvPr id="6" name="左中かっこ 5"/>
          <p:cNvSpPr/>
          <p:nvPr/>
        </p:nvSpPr>
        <p:spPr>
          <a:xfrm>
            <a:off x="1336710" y="2296988"/>
            <a:ext cx="144016" cy="1296144"/>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左中かっこ 6"/>
          <p:cNvSpPr/>
          <p:nvPr/>
        </p:nvSpPr>
        <p:spPr>
          <a:xfrm>
            <a:off x="1381599" y="4165633"/>
            <a:ext cx="144016" cy="1860580"/>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左中かっこ 7"/>
          <p:cNvSpPr/>
          <p:nvPr/>
        </p:nvSpPr>
        <p:spPr>
          <a:xfrm>
            <a:off x="5495818" y="4439953"/>
            <a:ext cx="66075" cy="1303665"/>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左中かっこ 8"/>
          <p:cNvSpPr/>
          <p:nvPr/>
        </p:nvSpPr>
        <p:spPr>
          <a:xfrm>
            <a:off x="5391255" y="2389324"/>
            <a:ext cx="144016" cy="1224135"/>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円/楕円 10"/>
          <p:cNvSpPr/>
          <p:nvPr/>
        </p:nvSpPr>
        <p:spPr>
          <a:xfrm>
            <a:off x="593892" y="2275925"/>
            <a:ext cx="648072" cy="14485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傾向性</a:t>
            </a:r>
            <a:endParaRPr kumimoji="1" lang="ja-JP" altLang="en-US" sz="2400" dirty="0"/>
          </a:p>
        </p:txBody>
      </p:sp>
      <p:sp>
        <p:nvSpPr>
          <p:cNvPr id="12" name="円/楕円 11"/>
          <p:cNvSpPr/>
          <p:nvPr/>
        </p:nvSpPr>
        <p:spPr>
          <a:xfrm>
            <a:off x="521884" y="4267831"/>
            <a:ext cx="720080"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広告要素</a:t>
            </a:r>
            <a:endParaRPr kumimoji="1" lang="ja-JP" altLang="en-US" sz="2400" dirty="0"/>
          </a:p>
        </p:txBody>
      </p:sp>
      <p:sp>
        <p:nvSpPr>
          <p:cNvPr id="13" name="円/楕円 12"/>
          <p:cNvSpPr/>
          <p:nvPr/>
        </p:nvSpPr>
        <p:spPr>
          <a:xfrm>
            <a:off x="4743183" y="2352124"/>
            <a:ext cx="576064"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記憶</a:t>
            </a:r>
            <a:endParaRPr kumimoji="1" lang="ja-JP" altLang="en-US" sz="2800" dirty="0"/>
          </a:p>
        </p:txBody>
      </p:sp>
      <p:sp>
        <p:nvSpPr>
          <p:cNvPr id="14" name="円/楕円 13"/>
          <p:cNvSpPr/>
          <p:nvPr/>
        </p:nvSpPr>
        <p:spPr>
          <a:xfrm>
            <a:off x="4671175" y="4319250"/>
            <a:ext cx="720080" cy="15450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bg1"/>
                </a:solidFill>
              </a:rPr>
              <a:t>イメージ</a:t>
            </a:r>
          </a:p>
        </p:txBody>
      </p:sp>
      <p:sp>
        <p:nvSpPr>
          <p:cNvPr id="10" name="フローチャート : 代替処理 9"/>
          <p:cNvSpPr/>
          <p:nvPr/>
        </p:nvSpPr>
        <p:spPr>
          <a:xfrm>
            <a:off x="4743183" y="414439"/>
            <a:ext cx="3744416" cy="1511221"/>
          </a:xfrm>
          <a:prstGeom prst="flowChartAlternate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4872396" y="602221"/>
            <a:ext cx="3654084" cy="1323439"/>
          </a:xfrm>
          <a:prstGeom prst="rect">
            <a:avLst/>
          </a:prstGeom>
          <a:noFill/>
        </p:spPr>
        <p:txBody>
          <a:bodyPr wrap="square" rtlCol="0">
            <a:spAutoFit/>
          </a:bodyPr>
          <a:lstStyle/>
          <a:p>
            <a:r>
              <a:rPr kumimoji="1" lang="en-US" altLang="ja-JP" sz="1600" dirty="0" smtClean="0"/>
              <a:t>※P4</a:t>
            </a:r>
            <a:r>
              <a:rPr kumimoji="1" lang="ja-JP" altLang="en-US" sz="1600" dirty="0" smtClean="0"/>
              <a:t>昔反復曲：昔何度も聞いた曲を　　　　　　　　使っている</a:t>
            </a:r>
            <a:r>
              <a:rPr kumimoji="1" lang="en-US" altLang="ja-JP" sz="1600" dirty="0" smtClean="0"/>
              <a:t>CM</a:t>
            </a:r>
            <a:r>
              <a:rPr kumimoji="1" lang="ja-JP" altLang="en-US" sz="1600" dirty="0" smtClean="0"/>
              <a:t>を見てなつかしい</a:t>
            </a:r>
            <a:endParaRPr kumimoji="1" lang="en-US" altLang="ja-JP" sz="1600" dirty="0" smtClean="0"/>
          </a:p>
          <a:p>
            <a:r>
              <a:rPr lang="en-US" altLang="ja-JP" sz="1600" dirty="0" smtClean="0"/>
              <a:t>P5</a:t>
            </a:r>
            <a:r>
              <a:rPr lang="ja-JP" altLang="en-US" sz="1600" dirty="0" smtClean="0"/>
              <a:t>昔曲邂逅：長い間聞いていなかった曲を</a:t>
            </a:r>
            <a:r>
              <a:rPr lang="en-US" altLang="ja-JP" sz="1600" dirty="0" smtClean="0"/>
              <a:t>CM</a:t>
            </a:r>
            <a:r>
              <a:rPr lang="ja-JP" altLang="en-US" sz="1600" dirty="0" smtClean="0"/>
              <a:t>で視聴してなつかしい</a:t>
            </a:r>
            <a:r>
              <a:rPr kumimoji="1" lang="ja-JP" altLang="en-US" sz="1600" dirty="0" smtClean="0"/>
              <a:t>という感情</a:t>
            </a:r>
            <a:endParaRPr kumimoji="1" lang="ja-JP" altLang="en-US" sz="1600" dirty="0"/>
          </a:p>
        </p:txBody>
      </p:sp>
      <p:sp>
        <p:nvSpPr>
          <p:cNvPr id="16" name="正方形/長方形 15"/>
          <p:cNvSpPr/>
          <p:nvPr/>
        </p:nvSpPr>
        <p:spPr>
          <a:xfrm>
            <a:off x="3641957" y="43176"/>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11332940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コンテンツ プレースホルダー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563910"/>
            <a:ext cx="7619298" cy="5646328"/>
          </a:xfrm>
        </p:spPr>
      </p:pic>
      <p:sp>
        <p:nvSpPr>
          <p:cNvPr id="4" name="日付プレースホルダー 3"/>
          <p:cNvSpPr>
            <a:spLocks noGrp="1"/>
          </p:cNvSpPr>
          <p:nvPr>
            <p:ph type="dt" sz="half" idx="10"/>
          </p:nvPr>
        </p:nvSpPr>
        <p:spPr/>
        <p:txBody>
          <a:bodyPr/>
          <a:lstStyle/>
          <a:p>
            <a:fld id="{E2230133-A738-410B-8D19-741792F1A5EC}"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21</a:t>
            </a:fld>
            <a:endParaRPr lang="ja-JP" altLang="en-US"/>
          </a:p>
        </p:txBody>
      </p:sp>
      <p:sp>
        <p:nvSpPr>
          <p:cNvPr id="11" name="テキスト ボックス 10"/>
          <p:cNvSpPr txBox="1"/>
          <p:nvPr/>
        </p:nvSpPr>
        <p:spPr>
          <a:xfrm>
            <a:off x="1966768" y="6195008"/>
            <a:ext cx="6048672" cy="677108"/>
          </a:xfrm>
          <a:prstGeom prst="rect">
            <a:avLst/>
          </a:prstGeom>
          <a:noFill/>
        </p:spPr>
        <p:txBody>
          <a:bodyPr wrap="square" rtlCol="0">
            <a:spAutoFit/>
          </a:bodyPr>
          <a:lstStyle/>
          <a:p>
            <a:pPr algn="ctr"/>
            <a:r>
              <a:rPr lang="en-US" altLang="ja-JP" sz="1400" dirty="0"/>
              <a:t>『</a:t>
            </a:r>
            <a:r>
              <a:rPr lang="ja-JP" altLang="en-US" sz="1200" dirty="0"/>
              <a:t>広告のソース記憶の促進・混同</a:t>
            </a:r>
            <a:r>
              <a:rPr lang="ja-JP" altLang="en-US" sz="1200" dirty="0" smtClean="0"/>
              <a:t>に及ぼす懐かしさ</a:t>
            </a:r>
            <a:r>
              <a:rPr lang="ja-JP" altLang="en-US" sz="1200" dirty="0"/>
              <a:t>感情の効果</a:t>
            </a:r>
            <a:r>
              <a:rPr lang="en-US" altLang="ja-JP" sz="1200" dirty="0"/>
              <a:t>』</a:t>
            </a:r>
          </a:p>
          <a:p>
            <a:pPr algn="ctr"/>
            <a:r>
              <a:rPr lang="ja-JP" altLang="en-US" sz="1200" dirty="0"/>
              <a:t>楠見　孝</a:t>
            </a:r>
            <a:r>
              <a:rPr lang="en-US" altLang="ja-JP" sz="1200" dirty="0"/>
              <a:t>(</a:t>
            </a:r>
            <a:r>
              <a:rPr lang="ja-JP" altLang="en-US" sz="1200" dirty="0"/>
              <a:t>２００７</a:t>
            </a:r>
            <a:r>
              <a:rPr lang="en-US" altLang="ja-JP" sz="1200" dirty="0"/>
              <a:t>)</a:t>
            </a:r>
            <a:endParaRPr lang="ja-JP" altLang="en-US" sz="1200" dirty="0"/>
          </a:p>
          <a:p>
            <a:endParaRPr kumimoji="1" lang="ja-JP" altLang="en-US" sz="1200" dirty="0"/>
          </a:p>
        </p:txBody>
      </p:sp>
      <p:sp>
        <p:nvSpPr>
          <p:cNvPr id="3" name="正方形/長方形 2"/>
          <p:cNvSpPr/>
          <p:nvPr/>
        </p:nvSpPr>
        <p:spPr>
          <a:xfrm>
            <a:off x="4433900" y="0"/>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6456249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437" y="3861048"/>
            <a:ext cx="1440160" cy="2455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日付プレースホルダー 2"/>
          <p:cNvSpPr>
            <a:spLocks noGrp="1"/>
          </p:cNvSpPr>
          <p:nvPr>
            <p:ph type="dt" sz="half" idx="10"/>
          </p:nvPr>
        </p:nvSpPr>
        <p:spPr>
          <a:xfrm>
            <a:off x="7740351" y="6367262"/>
            <a:ext cx="920755" cy="370171"/>
          </a:xfrm>
        </p:spPr>
        <p:txBody>
          <a:bodyPr/>
          <a:lstStyle/>
          <a:p>
            <a:fld id="{D2E31BA3-772C-4B8D-8E82-CF292462B921}" type="datetime1">
              <a:rPr lang="ja-JP" altLang="en-US" smtClean="0">
                <a:solidFill>
                  <a:prstClr val="black">
                    <a:tint val="75000"/>
                  </a:prstClr>
                </a:solidFill>
              </a:rPr>
              <a:t>2015/12/19</a:t>
            </a:fld>
            <a:endParaRPr lang="ja-JP" altLang="en-US" dirty="0">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22</a:t>
            </a:fld>
            <a:endParaRPr lang="ja-JP" altLang="en-US"/>
          </a:p>
        </p:txBody>
      </p:sp>
      <p:sp>
        <p:nvSpPr>
          <p:cNvPr id="2" name="テキスト ボックス 1"/>
          <p:cNvSpPr txBox="1"/>
          <p:nvPr/>
        </p:nvSpPr>
        <p:spPr>
          <a:xfrm>
            <a:off x="1636066" y="1438770"/>
            <a:ext cx="5727850" cy="2677656"/>
          </a:xfrm>
          <a:prstGeom prst="rect">
            <a:avLst/>
          </a:prstGeom>
          <a:noFill/>
        </p:spPr>
        <p:txBody>
          <a:bodyPr wrap="none" rtlCol="0">
            <a:spAutoFit/>
          </a:bodyPr>
          <a:lstStyle/>
          <a:p>
            <a:pPr algn="ctr"/>
            <a:r>
              <a:rPr kumimoji="1" lang="ja-JP" altLang="en-US" sz="2400" dirty="0" smtClean="0"/>
              <a:t>スライド</a:t>
            </a:r>
            <a:r>
              <a:rPr kumimoji="1" lang="en-US" altLang="ja-JP" sz="2400" dirty="0" smtClean="0"/>
              <a:t>1</a:t>
            </a:r>
            <a:r>
              <a:rPr lang="en-US" altLang="ja-JP" sz="2400" dirty="0"/>
              <a:t>7</a:t>
            </a:r>
            <a:r>
              <a:rPr kumimoji="1" lang="ja-JP" altLang="en-US" sz="2400" dirty="0" smtClean="0"/>
              <a:t>～</a:t>
            </a:r>
            <a:r>
              <a:rPr lang="en-US" altLang="ja-JP" sz="2400" dirty="0"/>
              <a:t>20</a:t>
            </a:r>
            <a:r>
              <a:rPr kumimoji="1" lang="ja-JP" altLang="en-US" sz="2400" dirty="0" smtClean="0"/>
              <a:t>は商品</a:t>
            </a:r>
            <a:endParaRPr kumimoji="1" lang="en-US" altLang="ja-JP" sz="2400" dirty="0" smtClean="0"/>
          </a:p>
          <a:p>
            <a:pPr algn="ctr"/>
            <a:r>
              <a:rPr kumimoji="1" lang="ja-JP" altLang="en-US" sz="2400" dirty="0" smtClean="0"/>
              <a:t>についての条件と消費者行動である</a:t>
            </a:r>
            <a:endParaRPr kumimoji="1" lang="en-US" altLang="ja-JP" sz="2400" dirty="0" smtClean="0"/>
          </a:p>
          <a:p>
            <a:pPr algn="ctr"/>
            <a:endParaRPr kumimoji="1" lang="en-US" altLang="ja-JP" sz="2400" dirty="0" smtClean="0"/>
          </a:p>
          <a:p>
            <a:pPr algn="ctr"/>
            <a:endParaRPr kumimoji="1" lang="en-US" altLang="ja-JP" sz="2400" dirty="0" smtClean="0"/>
          </a:p>
          <a:p>
            <a:pPr algn="ctr"/>
            <a:r>
              <a:rPr kumimoji="1" lang="ja-JP" altLang="en-US" sz="2400" dirty="0" smtClean="0"/>
              <a:t>では、サービスにおいては</a:t>
            </a:r>
            <a:endParaRPr kumimoji="1" lang="en-US" altLang="ja-JP" sz="2400" dirty="0" smtClean="0"/>
          </a:p>
          <a:p>
            <a:pPr algn="ctr"/>
            <a:r>
              <a:rPr kumimoji="1" lang="ja-JP" altLang="en-US" sz="2400" dirty="0" smtClean="0"/>
              <a:t>どのような条件のもとでノスタルジア喚起が</a:t>
            </a:r>
            <a:endParaRPr kumimoji="1" lang="en-US" altLang="ja-JP" sz="2400" dirty="0" smtClean="0"/>
          </a:p>
          <a:p>
            <a:pPr algn="ctr"/>
            <a:r>
              <a:rPr kumimoji="1" lang="ja-JP" altLang="en-US" sz="2400" dirty="0" smtClean="0"/>
              <a:t>行われるのか</a:t>
            </a:r>
            <a:endParaRPr kumimoji="1" lang="ja-JP" altLang="en-US" sz="2400" dirty="0"/>
          </a:p>
        </p:txBody>
      </p:sp>
      <p:sp>
        <p:nvSpPr>
          <p:cNvPr id="7" name="円形吹き出し 6"/>
          <p:cNvSpPr/>
          <p:nvPr/>
        </p:nvSpPr>
        <p:spPr>
          <a:xfrm>
            <a:off x="827584" y="1085410"/>
            <a:ext cx="7344816" cy="3384376"/>
          </a:xfrm>
          <a:prstGeom prst="wedgeEllipseCallout">
            <a:avLst>
              <a:gd name="adj1" fmla="val 34914"/>
              <a:gd name="adj2" fmla="val 61454"/>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4355976" y="65990"/>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1280320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3608" y="411198"/>
            <a:ext cx="3096344" cy="515270"/>
          </a:xfrm>
        </p:spPr>
        <p:txBody>
          <a:bodyPr>
            <a:noAutofit/>
          </a:bodyPr>
          <a:lstStyle/>
          <a:p>
            <a:r>
              <a:rPr kumimoji="1" lang="ja-JP" altLang="en-US" sz="2800" dirty="0" smtClean="0"/>
              <a:t>サービスの特性</a:t>
            </a:r>
            <a:endParaRPr kumimoji="1" lang="ja-JP" altLang="en-US" sz="2800" dirty="0"/>
          </a:p>
        </p:txBody>
      </p:sp>
      <p:sp>
        <p:nvSpPr>
          <p:cNvPr id="3" name="コンテンツ プレースホルダー 2"/>
          <p:cNvSpPr>
            <a:spLocks noGrp="1"/>
          </p:cNvSpPr>
          <p:nvPr>
            <p:ph idx="1"/>
          </p:nvPr>
        </p:nvSpPr>
        <p:spPr>
          <a:xfrm>
            <a:off x="1115616" y="1340768"/>
            <a:ext cx="7488832" cy="4559239"/>
          </a:xfrm>
        </p:spPr>
        <p:txBody>
          <a:bodyPr>
            <a:normAutofit lnSpcReduction="10000"/>
          </a:bodyPr>
          <a:lstStyle/>
          <a:p>
            <a:pPr marL="0" indent="0">
              <a:buNone/>
            </a:pPr>
            <a:r>
              <a:rPr lang="ja-JP" altLang="en-US" b="1" dirty="0" smtClean="0"/>
              <a:t>①無形性</a:t>
            </a:r>
            <a:r>
              <a:rPr lang="ja-JP" altLang="en-US" sz="2000" b="1" dirty="0" smtClean="0"/>
              <a:t>：サービスそのものには物理的実体がなく、</a:t>
            </a:r>
            <a:endParaRPr lang="en-US" altLang="ja-JP" sz="2000" b="1" dirty="0" smtClean="0"/>
          </a:p>
          <a:p>
            <a:pPr marL="0" indent="0">
              <a:buNone/>
            </a:pPr>
            <a:r>
              <a:rPr lang="ja-JP" altLang="en-US" sz="2000" b="1" dirty="0"/>
              <a:t>　</a:t>
            </a:r>
            <a:r>
              <a:rPr lang="ja-JP" altLang="en-US" sz="2000" b="1" dirty="0" smtClean="0"/>
              <a:t>　　　　</a:t>
            </a:r>
            <a:r>
              <a:rPr lang="ja-JP" altLang="en-US" sz="2000" dirty="0" smtClean="0"/>
              <a:t>　　　触知不可能である</a:t>
            </a:r>
            <a:endParaRPr lang="en-US" altLang="ja-JP" sz="2000" dirty="0" smtClean="0"/>
          </a:p>
          <a:p>
            <a:pPr marL="0" indent="0">
              <a:buNone/>
            </a:pPr>
            <a:endParaRPr lang="en-US" altLang="ja-JP" sz="2000" dirty="0" smtClean="0"/>
          </a:p>
          <a:p>
            <a:pPr marL="0" indent="0">
              <a:buNone/>
            </a:pPr>
            <a:r>
              <a:rPr kumimoji="1" lang="ja-JP" altLang="en-US" dirty="0" smtClean="0"/>
              <a:t>②</a:t>
            </a:r>
            <a:r>
              <a:rPr kumimoji="1" lang="ja-JP" altLang="en-US" b="1" dirty="0" smtClean="0"/>
              <a:t>変動性</a:t>
            </a:r>
            <a:r>
              <a:rPr kumimoji="1" lang="ja-JP" altLang="en-US" sz="2000" dirty="0" smtClean="0"/>
              <a:t>：提供されるサービスが</a:t>
            </a:r>
            <a:r>
              <a:rPr lang="ja-JP" altLang="en-US" sz="2000" dirty="0"/>
              <a:t>いつ</a:t>
            </a:r>
            <a:r>
              <a:rPr lang="ja-JP" altLang="en-US" sz="2000" dirty="0" smtClean="0"/>
              <a:t>でも同一</a:t>
            </a:r>
            <a:r>
              <a:rPr lang="ja-JP" altLang="en-US" sz="2000" dirty="0"/>
              <a:t>のもの</a:t>
            </a:r>
            <a:r>
              <a:rPr lang="ja-JP" altLang="en-US" sz="2000" dirty="0" smtClean="0"/>
              <a:t>になるとは</a:t>
            </a:r>
            <a:endParaRPr lang="en-US" altLang="ja-JP" sz="2000" dirty="0" smtClean="0"/>
          </a:p>
          <a:p>
            <a:pPr marL="0" indent="0">
              <a:buNone/>
            </a:pPr>
            <a:r>
              <a:rPr lang="ja-JP" altLang="en-US" sz="2000" dirty="0"/>
              <a:t>　</a:t>
            </a:r>
            <a:r>
              <a:rPr lang="ja-JP" altLang="en-US" sz="2000" dirty="0" smtClean="0"/>
              <a:t>　　　　　　　限らない</a:t>
            </a:r>
            <a:r>
              <a:rPr lang="ja-JP" altLang="en-US" sz="2000" dirty="0"/>
              <a:t>。</a:t>
            </a:r>
            <a:r>
              <a:rPr lang="ja-JP" altLang="en-US" sz="2000" dirty="0" smtClean="0"/>
              <a:t>また、いつ</a:t>
            </a:r>
            <a:r>
              <a:rPr lang="ja-JP" altLang="en-US" sz="2000" dirty="0"/>
              <a:t>でも同一</a:t>
            </a:r>
            <a:r>
              <a:rPr lang="ja-JP" altLang="en-US" sz="2000" dirty="0" smtClean="0"/>
              <a:t>のものと知覚</a:t>
            </a:r>
            <a:r>
              <a:rPr lang="ja-JP" altLang="en-US" sz="2000" dirty="0"/>
              <a:t>される</a:t>
            </a:r>
            <a:r>
              <a:rPr lang="ja-JP" altLang="en-US" sz="2000" dirty="0" smtClean="0"/>
              <a:t>とは</a:t>
            </a:r>
            <a:endParaRPr lang="en-US" altLang="ja-JP" sz="2000" dirty="0" smtClean="0"/>
          </a:p>
          <a:p>
            <a:pPr marL="0" indent="0">
              <a:buNone/>
            </a:pPr>
            <a:r>
              <a:rPr lang="ja-JP" altLang="en-US" sz="2000" dirty="0"/>
              <a:t>　</a:t>
            </a:r>
            <a:r>
              <a:rPr lang="ja-JP" altLang="en-US" sz="2000" dirty="0" smtClean="0"/>
              <a:t>　　　　　　　限らない</a:t>
            </a:r>
            <a:endParaRPr lang="en-US" altLang="ja-JP" sz="2000" dirty="0" smtClean="0"/>
          </a:p>
          <a:p>
            <a:pPr marL="0" indent="0">
              <a:buNone/>
            </a:pPr>
            <a:endParaRPr lang="en-US" altLang="ja-JP" sz="2000" dirty="0" smtClean="0"/>
          </a:p>
          <a:p>
            <a:pPr marL="0" indent="0">
              <a:buNone/>
            </a:pPr>
            <a:r>
              <a:rPr lang="ja-JP" altLang="en-US" dirty="0" smtClean="0"/>
              <a:t>③</a:t>
            </a:r>
            <a:r>
              <a:rPr lang="ja-JP" altLang="en-US" b="1" dirty="0" smtClean="0"/>
              <a:t>消滅性</a:t>
            </a:r>
            <a:r>
              <a:rPr lang="ja-JP" altLang="en-US" sz="2800" dirty="0" smtClean="0"/>
              <a:t>：</a:t>
            </a:r>
            <a:r>
              <a:rPr lang="ja-JP" altLang="en-US" sz="2000" dirty="0" smtClean="0"/>
              <a:t>サービス</a:t>
            </a:r>
            <a:r>
              <a:rPr lang="ja-JP" altLang="en-US" sz="2000" dirty="0"/>
              <a:t>提供のその時その場で</a:t>
            </a:r>
            <a:r>
              <a:rPr lang="ja-JP" altLang="en-US" sz="2000" dirty="0" smtClean="0"/>
              <a:t>のみ</a:t>
            </a:r>
            <a:r>
              <a:rPr lang="ja-JP" altLang="en-US" sz="2000" dirty="0"/>
              <a:t>存在</a:t>
            </a:r>
            <a:r>
              <a:rPr lang="ja-JP" altLang="en-US" sz="2000" dirty="0" smtClean="0"/>
              <a:t>し</a:t>
            </a:r>
            <a:r>
              <a:rPr lang="ja-JP" altLang="en-US" sz="2000" dirty="0"/>
              <a:t>、</a:t>
            </a:r>
            <a:endParaRPr lang="en-US" altLang="ja-JP" sz="2000" dirty="0" smtClean="0"/>
          </a:p>
          <a:p>
            <a:pPr marL="0" indent="0">
              <a:buNone/>
            </a:pPr>
            <a:r>
              <a:rPr lang="ja-JP" altLang="en-US" sz="2000" dirty="0"/>
              <a:t>　</a:t>
            </a:r>
            <a:r>
              <a:rPr lang="ja-JP" altLang="en-US" sz="2000" dirty="0" smtClean="0"/>
              <a:t>　　　　　　　物理的</a:t>
            </a:r>
            <a:r>
              <a:rPr lang="ja-JP" altLang="en-US" sz="2000" dirty="0"/>
              <a:t>な意味での在庫</a:t>
            </a:r>
            <a:r>
              <a:rPr lang="ja-JP" altLang="en-US" sz="2000" dirty="0" smtClean="0"/>
              <a:t>ができない</a:t>
            </a:r>
            <a:endParaRPr lang="en-US" altLang="ja-JP" sz="2000" dirty="0" smtClean="0"/>
          </a:p>
          <a:p>
            <a:pPr marL="0" indent="0">
              <a:buNone/>
            </a:pPr>
            <a:endParaRPr lang="en-US" altLang="ja-JP" sz="2000" dirty="0" smtClean="0"/>
          </a:p>
          <a:p>
            <a:pPr marL="0" indent="0">
              <a:buNone/>
            </a:pPr>
            <a:r>
              <a:rPr lang="ja-JP" altLang="en-US" dirty="0" smtClean="0"/>
              <a:t>④</a:t>
            </a:r>
            <a:r>
              <a:rPr lang="ja-JP" altLang="en-US" b="1" dirty="0" smtClean="0"/>
              <a:t>同時性</a:t>
            </a:r>
            <a:r>
              <a:rPr lang="ja-JP" altLang="en-US" sz="2000" dirty="0" smtClean="0"/>
              <a:t>：サービス</a:t>
            </a:r>
            <a:r>
              <a:rPr lang="ja-JP" altLang="en-US" sz="2000" dirty="0"/>
              <a:t>の生産と</a:t>
            </a:r>
            <a:r>
              <a:rPr lang="ja-JP" altLang="en-US" sz="2000" dirty="0" smtClean="0"/>
              <a:t>デリバリー、消費</a:t>
            </a:r>
            <a:r>
              <a:rPr lang="ja-JP" altLang="en-US" sz="2000" dirty="0"/>
              <a:t>は同時</a:t>
            </a:r>
            <a:r>
              <a:rPr lang="ja-JP" altLang="en-US" sz="2000" dirty="0" smtClean="0"/>
              <a:t>になされる</a:t>
            </a:r>
            <a:endParaRPr lang="en-US" altLang="ja-JP" sz="2000" dirty="0" smtClean="0"/>
          </a:p>
          <a:p>
            <a:pPr marL="0" indent="0">
              <a:buNone/>
            </a:pPr>
            <a:r>
              <a:rPr lang="ja-JP" altLang="en-US" sz="2000" dirty="0"/>
              <a:t>　</a:t>
            </a:r>
            <a:r>
              <a:rPr lang="ja-JP" altLang="en-US" sz="2000" dirty="0" smtClean="0"/>
              <a:t>　　　　　　　もの</a:t>
            </a:r>
            <a:r>
              <a:rPr lang="ja-JP" altLang="en-US" sz="2000" dirty="0"/>
              <a:t>であり</a:t>
            </a:r>
            <a:r>
              <a:rPr lang="ja-JP" altLang="en-US" sz="2000" dirty="0" smtClean="0"/>
              <a:t>三者は</a:t>
            </a:r>
            <a:r>
              <a:rPr lang="ja-JP" altLang="en-US" sz="2000" dirty="0"/>
              <a:t>不可分である</a:t>
            </a:r>
          </a:p>
          <a:p>
            <a:pPr marL="0" indent="0">
              <a:buNone/>
            </a:pPr>
            <a:endParaRPr kumimoji="1" lang="en-US" altLang="ja-JP" sz="2000" dirty="0"/>
          </a:p>
          <a:p>
            <a:pPr marL="0" indent="0">
              <a:buNone/>
            </a:pPr>
            <a:endParaRPr kumimoji="1" lang="ja-JP" altLang="en-US" sz="2000" dirty="0"/>
          </a:p>
        </p:txBody>
      </p:sp>
      <p:sp>
        <p:nvSpPr>
          <p:cNvPr id="4" name="日付プレースホルダー 3"/>
          <p:cNvSpPr>
            <a:spLocks noGrp="1"/>
          </p:cNvSpPr>
          <p:nvPr>
            <p:ph type="dt" sz="half" idx="10"/>
          </p:nvPr>
        </p:nvSpPr>
        <p:spPr/>
        <p:txBody>
          <a:bodyPr/>
          <a:lstStyle/>
          <a:p>
            <a:fld id="{D4B4FA64-0757-4E5D-9534-EFA17DF0B893}"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6" name="テキスト ボックス 5"/>
          <p:cNvSpPr txBox="1"/>
          <p:nvPr/>
        </p:nvSpPr>
        <p:spPr>
          <a:xfrm>
            <a:off x="3564873" y="6135089"/>
            <a:ext cx="5579127" cy="738664"/>
          </a:xfrm>
          <a:prstGeom prst="rect">
            <a:avLst/>
          </a:prstGeom>
          <a:noFill/>
        </p:spPr>
        <p:txBody>
          <a:bodyPr wrap="square" rtlCol="0">
            <a:spAutoFit/>
          </a:bodyPr>
          <a:lstStyle/>
          <a:p>
            <a:r>
              <a:rPr lang="ja-JP" altLang="en-US" sz="1400" dirty="0"/>
              <a:t>サービスの諸特性とサービス取引の諸課題</a:t>
            </a:r>
          </a:p>
          <a:p>
            <a:r>
              <a:rPr lang="en-US" altLang="ja-JP" sz="1400" dirty="0" smtClean="0"/>
              <a:t>http://www.seijo.ac.jp/pdf/faeco/kenkyu/187/187-komiyaji.pdf</a:t>
            </a:r>
            <a:endParaRPr kumimoji="1" lang="ja-JP" altLang="en-US" sz="1400" dirty="0"/>
          </a:p>
        </p:txBody>
      </p:sp>
      <p:sp>
        <p:nvSpPr>
          <p:cNvPr id="5" name="テキスト ボックス 4"/>
          <p:cNvSpPr txBox="1"/>
          <p:nvPr/>
        </p:nvSpPr>
        <p:spPr>
          <a:xfrm>
            <a:off x="3979157" y="0"/>
            <a:ext cx="2375279" cy="400110"/>
          </a:xfrm>
          <a:prstGeom prst="rect">
            <a:avLst/>
          </a:prstGeom>
          <a:noFill/>
        </p:spPr>
        <p:txBody>
          <a:bodyPr wrap="square" rtlCol="0">
            <a:spAutoFit/>
          </a:bodyPr>
          <a:lstStyle/>
          <a:p>
            <a:r>
              <a:rPr lang="ja-JP" altLang="en-US" sz="2000" dirty="0">
                <a:solidFill>
                  <a:schemeClr val="bg1"/>
                </a:solidFill>
              </a:rPr>
              <a:t>問題</a:t>
            </a:r>
            <a:r>
              <a:rPr lang="ja-JP" altLang="en-US" sz="2000" dirty="0" smtClean="0">
                <a:solidFill>
                  <a:schemeClr val="bg1"/>
                </a:solidFill>
              </a:rPr>
              <a:t>意識</a:t>
            </a:r>
            <a:endParaRPr lang="ja-JP" altLang="en-US" sz="2000" dirty="0">
              <a:solidFill>
                <a:schemeClr val="bg1"/>
              </a:solidFill>
            </a:endParaRPr>
          </a:p>
        </p:txBody>
      </p:sp>
      <p:sp>
        <p:nvSpPr>
          <p:cNvPr id="7" name="スライド番号プレースホルダー 6"/>
          <p:cNvSpPr>
            <a:spLocks noGrp="1"/>
          </p:cNvSpPr>
          <p:nvPr>
            <p:ph type="sldNum" sz="quarter" idx="12"/>
          </p:nvPr>
        </p:nvSpPr>
        <p:spPr/>
        <p:txBody>
          <a:bodyPr/>
          <a:lstStyle/>
          <a:p>
            <a:fld id="{DCF30E6B-2AC6-421A-A33D-F500596C43F0}" type="slidenum">
              <a:rPr lang="ja-JP" altLang="en-US" smtClean="0"/>
              <a:pPr/>
              <a:t>23</a:t>
            </a:fld>
            <a:endParaRPr lang="ja-JP" altLang="en-US"/>
          </a:p>
        </p:txBody>
      </p:sp>
      <p:sp>
        <p:nvSpPr>
          <p:cNvPr id="10" name="円/楕円 9"/>
          <p:cNvSpPr/>
          <p:nvPr/>
        </p:nvSpPr>
        <p:spPr>
          <a:xfrm>
            <a:off x="971600" y="980728"/>
            <a:ext cx="7416824" cy="12961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7947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95536" y="1124744"/>
            <a:ext cx="8229600" cy="4876800"/>
          </a:xfrm>
        </p:spPr>
        <p:txBody>
          <a:bodyPr/>
          <a:lstStyle/>
          <a:p>
            <a:r>
              <a:rPr kumimoji="1" lang="ja-JP" altLang="en-US" dirty="0" smtClean="0"/>
              <a:t>サービスには無形性があり評価が困難であるため、</a:t>
            </a:r>
            <a:endParaRPr kumimoji="1" lang="en-US" altLang="ja-JP" dirty="0" smtClean="0"/>
          </a:p>
          <a:p>
            <a:pPr marL="0" indent="0">
              <a:buNone/>
            </a:pPr>
            <a:r>
              <a:rPr lang="ja-JP" altLang="en-US" dirty="0" smtClean="0"/>
              <a:t>　広告に期待される役割の一つとして、消費者がサービス内容</a:t>
            </a:r>
            <a:endParaRPr lang="en-US" altLang="ja-JP" dirty="0" smtClean="0"/>
          </a:p>
          <a:p>
            <a:pPr marL="0" indent="0">
              <a:buNone/>
            </a:pPr>
            <a:r>
              <a:rPr lang="ja-JP" altLang="en-US" dirty="0"/>
              <a:t>　</a:t>
            </a:r>
            <a:r>
              <a:rPr lang="ja-JP" altLang="en-US" dirty="0" smtClean="0"/>
              <a:t>の理解や知覚品質の形成を容易に行えるよう援助することが</a:t>
            </a:r>
            <a:endParaRPr lang="en-US" altLang="ja-JP" dirty="0" smtClean="0"/>
          </a:p>
          <a:p>
            <a:pPr marL="0" indent="0">
              <a:buNone/>
            </a:pPr>
            <a:r>
              <a:rPr lang="ja-JP" altLang="en-US" dirty="0"/>
              <a:t>　</a:t>
            </a:r>
            <a:r>
              <a:rPr lang="ja-JP" altLang="en-US" dirty="0" smtClean="0"/>
              <a:t>あげられる　　　　　　　　　　　　　　　　　　　　　　　　　　　　　</a:t>
            </a:r>
            <a:endParaRPr kumimoji="1" lang="en-US" altLang="ja-JP" dirty="0" smtClean="0"/>
          </a:p>
        </p:txBody>
      </p:sp>
      <p:sp>
        <p:nvSpPr>
          <p:cNvPr id="4" name="日付プレースホルダー 3"/>
          <p:cNvSpPr>
            <a:spLocks noGrp="1"/>
          </p:cNvSpPr>
          <p:nvPr>
            <p:ph type="dt" sz="half" idx="10"/>
          </p:nvPr>
        </p:nvSpPr>
        <p:spPr/>
        <p:txBody>
          <a:bodyPr/>
          <a:lstStyle/>
          <a:p>
            <a:fld id="{CA613BA1-DB30-46C1-AB1F-68D53CEF834E}"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24</a:t>
            </a:fld>
            <a:endParaRPr lang="ja-JP" altLang="en-US"/>
          </a:p>
        </p:txBody>
      </p:sp>
      <p:sp>
        <p:nvSpPr>
          <p:cNvPr id="6" name="正方形/長方形 5"/>
          <p:cNvSpPr/>
          <p:nvPr/>
        </p:nvSpPr>
        <p:spPr>
          <a:xfrm>
            <a:off x="4283968" y="0"/>
            <a:ext cx="1107996" cy="369332"/>
          </a:xfrm>
          <a:prstGeom prst="rect">
            <a:avLst/>
          </a:prstGeom>
        </p:spPr>
        <p:txBody>
          <a:bodyPr wrap="none">
            <a:spAutoFit/>
          </a:bodyPr>
          <a:lstStyle/>
          <a:p>
            <a:r>
              <a:rPr lang="ja-JP" altLang="en-US" dirty="0">
                <a:solidFill>
                  <a:schemeClr val="bg1"/>
                </a:solidFill>
              </a:rPr>
              <a:t>問題意識</a:t>
            </a:r>
          </a:p>
        </p:txBody>
      </p:sp>
      <p:sp>
        <p:nvSpPr>
          <p:cNvPr id="2" name="正方形/長方形 1"/>
          <p:cNvSpPr/>
          <p:nvPr/>
        </p:nvSpPr>
        <p:spPr>
          <a:xfrm>
            <a:off x="5241403" y="2526744"/>
            <a:ext cx="3518912" cy="369332"/>
          </a:xfrm>
          <a:prstGeom prst="rect">
            <a:avLst/>
          </a:prstGeom>
        </p:spPr>
        <p:txBody>
          <a:bodyPr wrap="none">
            <a:spAutoFit/>
          </a:bodyPr>
          <a:lstStyle/>
          <a:p>
            <a:r>
              <a:rPr lang="en-US" altLang="ja-JP" i="1" dirty="0" err="1"/>
              <a:t>Upah</a:t>
            </a:r>
            <a:r>
              <a:rPr lang="ja-JP" altLang="en-US" i="1" dirty="0" err="1"/>
              <a:t>，</a:t>
            </a:r>
            <a:r>
              <a:rPr lang="en-US" altLang="ja-JP" i="1" dirty="0"/>
              <a:t>G D. and E B. </a:t>
            </a:r>
            <a:r>
              <a:rPr lang="en-US" altLang="ja-JP" i="1" dirty="0" err="1"/>
              <a:t>Uhr</a:t>
            </a:r>
            <a:r>
              <a:rPr lang="en-US" altLang="ja-JP" i="1" dirty="0"/>
              <a:t> (</a:t>
            </a:r>
            <a:r>
              <a:rPr lang="en-US" altLang="ja-JP" i="1" dirty="0" smtClean="0"/>
              <a:t>1981</a:t>
            </a:r>
            <a:r>
              <a:rPr lang="ja-JP" altLang="en-US" i="1" dirty="0" smtClean="0"/>
              <a:t>）</a:t>
            </a:r>
            <a:endParaRPr lang="ja-JP" altLang="en-US" dirty="0"/>
          </a:p>
        </p:txBody>
      </p:sp>
      <p:sp>
        <p:nvSpPr>
          <p:cNvPr id="8" name="テキスト ボックス 7"/>
          <p:cNvSpPr txBox="1"/>
          <p:nvPr/>
        </p:nvSpPr>
        <p:spPr>
          <a:xfrm>
            <a:off x="1187624" y="3996243"/>
            <a:ext cx="5472608" cy="1015663"/>
          </a:xfrm>
          <a:prstGeom prst="rect">
            <a:avLst/>
          </a:prstGeom>
          <a:noFill/>
        </p:spPr>
        <p:txBody>
          <a:bodyPr wrap="square" rtlCol="0">
            <a:spAutoFit/>
          </a:bodyPr>
          <a:lstStyle/>
          <a:p>
            <a:pPr algn="ctr"/>
            <a:r>
              <a:rPr kumimoji="1" lang="ja-JP" altLang="en-US" sz="2000" b="1" dirty="0" smtClean="0"/>
              <a:t>以前利用した時の記憶をノスタルジア喚起広告を利用し喚起させること</a:t>
            </a:r>
            <a:r>
              <a:rPr lang="ja-JP" altLang="en-US" sz="2000" b="1" dirty="0"/>
              <a:t>で</a:t>
            </a:r>
            <a:r>
              <a:rPr lang="ja-JP" altLang="en-US" sz="2000" b="1" dirty="0" smtClean="0"/>
              <a:t>、サービス内容の理解を助けられるのでは？</a:t>
            </a:r>
            <a:endParaRPr kumimoji="1" lang="ja-JP" altLang="en-US" sz="2000" b="1" dirty="0"/>
          </a:p>
        </p:txBody>
      </p:sp>
      <p:pic>
        <p:nvPicPr>
          <p:cNvPr id="4098" name="Picture 2" descr="\\hkfs02\data2\s13201300808\Desktop\１illust22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3242" y="4504075"/>
            <a:ext cx="2022251" cy="2057338"/>
          </a:xfrm>
          <a:prstGeom prst="rect">
            <a:avLst/>
          </a:prstGeom>
          <a:noFill/>
          <a:extLst>
            <a:ext uri="{909E8E84-426E-40DD-AFC4-6F175D3DCCD1}">
              <a14:hiddenFill xmlns:a14="http://schemas.microsoft.com/office/drawing/2010/main">
                <a:solidFill>
                  <a:srgbClr val="FFFFFF"/>
                </a:solidFill>
              </a14:hiddenFill>
            </a:ext>
          </a:extLst>
        </p:spPr>
      </p:pic>
      <p:sp>
        <p:nvSpPr>
          <p:cNvPr id="9" name="円形吹き出し 8"/>
          <p:cNvSpPr/>
          <p:nvPr/>
        </p:nvSpPr>
        <p:spPr>
          <a:xfrm>
            <a:off x="467544" y="3438041"/>
            <a:ext cx="6912768" cy="2016224"/>
          </a:xfrm>
          <a:prstGeom prst="wedgeEllipseCallout">
            <a:avLst>
              <a:gd name="adj1" fmla="val 45443"/>
              <a:gd name="adj2" fmla="val 3651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030318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331641" y="1052736"/>
            <a:ext cx="7028088" cy="3024336"/>
          </a:xfrm>
        </p:spPr>
        <p:txBody>
          <a:bodyPr>
            <a:normAutofit/>
          </a:bodyPr>
          <a:lstStyle/>
          <a:p>
            <a:r>
              <a:rPr kumimoji="1" lang="ja-JP" altLang="en-US" sz="2000" dirty="0" smtClean="0"/>
              <a:t>ノスタルジアを感じる出来事の多くが</a:t>
            </a:r>
            <a:r>
              <a:rPr kumimoji="1" lang="ja-JP" altLang="en-US" sz="2000" u="sng" dirty="0" smtClean="0">
                <a:solidFill>
                  <a:srgbClr val="FF0000"/>
                </a:solidFill>
              </a:rPr>
              <a:t>大切な他者</a:t>
            </a:r>
            <a:r>
              <a:rPr kumimoji="1" lang="ja-JP" altLang="en-US" sz="2000" dirty="0" smtClean="0"/>
              <a:t>が関わる出来事</a:t>
            </a:r>
            <a:r>
              <a:rPr lang="ja-JP" altLang="en-US" sz="2000" dirty="0"/>
              <a:t>である（</a:t>
            </a:r>
            <a:r>
              <a:rPr lang="en-US" altLang="ja-JP" sz="2000" dirty="0"/>
              <a:t>e.g., </a:t>
            </a:r>
            <a:r>
              <a:rPr lang="en-US" altLang="ja-JP" sz="2000" dirty="0" err="1"/>
              <a:t>Wildschut</a:t>
            </a:r>
            <a:r>
              <a:rPr lang="en-US" altLang="ja-JP" sz="2000" dirty="0"/>
              <a:t> et al., </a:t>
            </a:r>
            <a:r>
              <a:rPr lang="en-US" altLang="ja-JP" sz="2000" dirty="0" smtClean="0"/>
              <a:t>2006</a:t>
            </a:r>
            <a:r>
              <a:rPr lang="ja-JP" altLang="en-US" sz="2000" dirty="0" smtClean="0"/>
              <a:t>）</a:t>
            </a:r>
            <a:endParaRPr lang="en-US" altLang="ja-JP" sz="2000" dirty="0" smtClean="0"/>
          </a:p>
          <a:p>
            <a:pPr marL="0" indent="0">
              <a:buNone/>
            </a:pPr>
            <a:endParaRPr kumimoji="1" lang="en-US" altLang="ja-JP" sz="2000" dirty="0" smtClean="0"/>
          </a:p>
          <a:p>
            <a:r>
              <a:rPr lang="ja-JP" altLang="en-US" sz="2000" dirty="0" smtClean="0"/>
              <a:t>ノスタルジアは過去の</a:t>
            </a:r>
            <a:r>
              <a:rPr lang="ja-JP" altLang="en-US" sz="2000" u="sng" dirty="0" smtClean="0">
                <a:solidFill>
                  <a:srgbClr val="FF0000"/>
                </a:solidFill>
              </a:rPr>
              <a:t>重要な出来事</a:t>
            </a:r>
            <a:r>
              <a:rPr lang="ja-JP" altLang="en-US" sz="2000" dirty="0" smtClean="0"/>
              <a:t>や</a:t>
            </a:r>
            <a:r>
              <a:rPr lang="ja-JP" altLang="en-US" sz="2000" u="sng" dirty="0" smtClean="0">
                <a:solidFill>
                  <a:srgbClr val="FF0000"/>
                </a:solidFill>
              </a:rPr>
              <a:t>大切な他者</a:t>
            </a:r>
            <a:r>
              <a:rPr lang="ja-JP" altLang="en-US" sz="2000" dirty="0" smtClean="0"/>
              <a:t>との相互作用などの記憶を源泉</a:t>
            </a:r>
            <a:r>
              <a:rPr lang="ja-JP" altLang="en-US" sz="2000" dirty="0"/>
              <a:t>としている（</a:t>
            </a:r>
            <a:r>
              <a:rPr lang="en-US" altLang="ja-JP" sz="2000" dirty="0"/>
              <a:t>e.g., </a:t>
            </a:r>
            <a:r>
              <a:rPr lang="en-US" altLang="ja-JP" sz="2000" dirty="0" err="1"/>
              <a:t>Wildschut</a:t>
            </a:r>
            <a:r>
              <a:rPr lang="en-US" altLang="ja-JP" sz="2000" dirty="0"/>
              <a:t> et al., 2006</a:t>
            </a:r>
            <a:r>
              <a:rPr lang="ja-JP" altLang="en-US" sz="2000" dirty="0" smtClean="0"/>
              <a:t>）</a:t>
            </a:r>
            <a:endParaRPr lang="en-US" altLang="ja-JP" sz="2000" dirty="0" smtClean="0"/>
          </a:p>
          <a:p>
            <a:pPr marL="0" indent="0">
              <a:buNone/>
            </a:pPr>
            <a:endParaRPr lang="en-US" altLang="ja-JP" sz="2000" dirty="0" smtClean="0"/>
          </a:p>
          <a:p>
            <a:r>
              <a:rPr lang="ja-JP" altLang="en-US" sz="2000" dirty="0" smtClean="0"/>
              <a:t>旅行の同行者は</a:t>
            </a:r>
            <a:r>
              <a:rPr lang="ja-JP" altLang="en-US" sz="2000" u="sng" dirty="0" smtClean="0">
                <a:solidFill>
                  <a:srgbClr val="FF0000"/>
                </a:solidFill>
              </a:rPr>
              <a:t>「家族」「友人」</a:t>
            </a:r>
            <a:r>
              <a:rPr lang="ja-JP" altLang="en-US" sz="2000" dirty="0" smtClean="0"/>
              <a:t>が</a:t>
            </a:r>
            <a:r>
              <a:rPr lang="en-US" altLang="ja-JP" sz="2000" dirty="0" smtClean="0"/>
              <a:t>80</a:t>
            </a:r>
            <a:r>
              <a:rPr lang="ja-JP" altLang="en-US" sz="2000" dirty="0" smtClean="0"/>
              <a:t>％以上を占めている</a:t>
            </a:r>
            <a:endParaRPr lang="en-US" altLang="ja-JP" sz="2000" dirty="0" smtClean="0"/>
          </a:p>
          <a:p>
            <a:pPr marL="0" indent="0">
              <a:buNone/>
            </a:pPr>
            <a:r>
              <a:rPr lang="en-US" altLang="ja-JP" sz="2000" dirty="0" smtClean="0"/>
              <a:t>                                                     </a:t>
            </a:r>
            <a:r>
              <a:rPr lang="ja-JP" altLang="en-US" sz="2000" dirty="0" smtClean="0"/>
              <a:t>（数字が語る旅行業　</a:t>
            </a:r>
            <a:r>
              <a:rPr lang="en-US" altLang="ja-JP" sz="2000" dirty="0" smtClean="0"/>
              <a:t>2014</a:t>
            </a:r>
            <a:r>
              <a:rPr lang="ja-JP" altLang="en-US" sz="2000" dirty="0" smtClean="0"/>
              <a:t>）</a:t>
            </a:r>
            <a:endParaRPr lang="en-US" altLang="ja-JP" sz="2000" dirty="0"/>
          </a:p>
        </p:txBody>
      </p:sp>
      <p:sp>
        <p:nvSpPr>
          <p:cNvPr id="4" name="日付プレースホルダー 3"/>
          <p:cNvSpPr>
            <a:spLocks noGrp="1"/>
          </p:cNvSpPr>
          <p:nvPr>
            <p:ph type="dt" sz="half" idx="10"/>
          </p:nvPr>
        </p:nvSpPr>
        <p:spPr/>
        <p:txBody>
          <a:bodyPr/>
          <a:lstStyle/>
          <a:p>
            <a:fld id="{870D43F3-B74F-4F34-93E0-ECC1FD6AC527}"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25</a:t>
            </a:fld>
            <a:endParaRPr lang="ja-JP" altLang="en-US"/>
          </a:p>
        </p:txBody>
      </p:sp>
      <p:sp>
        <p:nvSpPr>
          <p:cNvPr id="7" name="テキスト ボックス 6"/>
          <p:cNvSpPr txBox="1"/>
          <p:nvPr/>
        </p:nvSpPr>
        <p:spPr>
          <a:xfrm>
            <a:off x="1835696" y="4693134"/>
            <a:ext cx="5544616" cy="1569660"/>
          </a:xfrm>
          <a:prstGeom prst="rect">
            <a:avLst/>
          </a:prstGeom>
          <a:noFill/>
        </p:spPr>
        <p:txBody>
          <a:bodyPr wrap="square" rtlCol="0">
            <a:spAutoFit/>
          </a:bodyPr>
          <a:lstStyle/>
          <a:p>
            <a:r>
              <a:rPr kumimoji="1" lang="ja-JP" altLang="en-US" sz="2400" dirty="0" smtClean="0"/>
              <a:t>①サービス業の中でも、大切な他者と行くことが多い旅行に、思い出を喚起するものとしてノスタルジア要素を利用した広告が有効なのではないか</a:t>
            </a:r>
            <a:endParaRPr kumimoji="1" lang="ja-JP" altLang="en-US" sz="2400" dirty="0"/>
          </a:p>
        </p:txBody>
      </p:sp>
      <p:sp>
        <p:nvSpPr>
          <p:cNvPr id="8" name="正方形/長方形 7"/>
          <p:cNvSpPr/>
          <p:nvPr/>
        </p:nvSpPr>
        <p:spPr>
          <a:xfrm>
            <a:off x="1547664" y="4437112"/>
            <a:ext cx="6106856" cy="2068147"/>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4355976" y="6282"/>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9825501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03648" y="624110"/>
            <a:ext cx="7130752" cy="788666"/>
          </a:xfrm>
        </p:spPr>
        <p:txBody>
          <a:bodyPr/>
          <a:lstStyle/>
          <a:p>
            <a:r>
              <a:rPr kumimoji="1" lang="ja-JP" altLang="en-US" dirty="0" smtClean="0"/>
              <a:t>本研究における定義</a:t>
            </a:r>
            <a:endParaRPr kumimoji="1" lang="ja-JP" altLang="en-US" dirty="0"/>
          </a:p>
        </p:txBody>
      </p:sp>
      <p:sp>
        <p:nvSpPr>
          <p:cNvPr id="3" name="日付プレースホルダー 2"/>
          <p:cNvSpPr>
            <a:spLocks noGrp="1"/>
          </p:cNvSpPr>
          <p:nvPr>
            <p:ph type="dt" sz="half" idx="10"/>
          </p:nvPr>
        </p:nvSpPr>
        <p:spPr/>
        <p:txBody>
          <a:bodyPr/>
          <a:lstStyle/>
          <a:p>
            <a:fld id="{DC872DD8-1615-4F6F-9F5B-4B8E8A0569A0}"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26</a:t>
            </a:fld>
            <a:endParaRPr lang="ja-JP" altLang="en-US"/>
          </a:p>
        </p:txBody>
      </p:sp>
      <p:sp>
        <p:nvSpPr>
          <p:cNvPr id="5" name="テキスト ボックス 4"/>
          <p:cNvSpPr txBox="1"/>
          <p:nvPr/>
        </p:nvSpPr>
        <p:spPr>
          <a:xfrm>
            <a:off x="1691680" y="1772816"/>
            <a:ext cx="6840760" cy="2646878"/>
          </a:xfrm>
          <a:prstGeom prst="rect">
            <a:avLst/>
          </a:prstGeom>
          <a:noFill/>
        </p:spPr>
        <p:txBody>
          <a:bodyPr wrap="square" rtlCol="0">
            <a:spAutoFit/>
          </a:bodyPr>
          <a:lstStyle/>
          <a:p>
            <a:endParaRPr kumimoji="1" lang="en-US" altLang="ja-JP" dirty="0" smtClean="0"/>
          </a:p>
          <a:p>
            <a:r>
              <a:rPr kumimoji="1" lang="ja-JP" altLang="en-US" sz="2000" dirty="0" smtClean="0"/>
              <a:t>また、大切な他者とは、</a:t>
            </a:r>
            <a:endParaRPr kumimoji="1" lang="en-US" altLang="ja-JP" sz="2000" dirty="0" smtClean="0"/>
          </a:p>
          <a:p>
            <a:endParaRPr kumimoji="1" lang="en-US" altLang="ja-JP" dirty="0" smtClean="0"/>
          </a:p>
          <a:p>
            <a:r>
              <a:rPr lang="ja-JP" altLang="en-US" sz="2400" dirty="0" smtClean="0"/>
              <a:t>「</a:t>
            </a:r>
            <a:r>
              <a:rPr lang="ja-JP" altLang="en-US" sz="2400" u="sng" dirty="0" smtClean="0">
                <a:solidFill>
                  <a:srgbClr val="FF0000"/>
                </a:solidFill>
              </a:rPr>
              <a:t>人生の節目・友情</a:t>
            </a:r>
            <a:r>
              <a:rPr lang="ja-JP" altLang="en-US" sz="2400" u="sng" dirty="0">
                <a:solidFill>
                  <a:srgbClr val="FF0000"/>
                </a:solidFill>
              </a:rPr>
              <a:t>・</a:t>
            </a:r>
            <a:r>
              <a:rPr lang="ja-JP" altLang="en-US" sz="2400" u="sng" dirty="0" smtClean="0">
                <a:solidFill>
                  <a:srgbClr val="FF0000"/>
                </a:solidFill>
              </a:rPr>
              <a:t>愛情に大きく関わり、共にサービスを消費したことがある家族や友人</a:t>
            </a:r>
            <a:r>
              <a:rPr lang="ja-JP" altLang="en-US" sz="2400" dirty="0" smtClean="0"/>
              <a:t>」</a:t>
            </a:r>
            <a:endParaRPr lang="en-US" altLang="ja-JP" sz="2400" dirty="0" smtClean="0"/>
          </a:p>
          <a:p>
            <a:endParaRPr lang="en-US" altLang="ja-JP" sz="2400" dirty="0" smtClean="0"/>
          </a:p>
          <a:p>
            <a:endParaRPr lang="en-US" altLang="ja-JP" dirty="0" smtClean="0"/>
          </a:p>
          <a:p>
            <a:r>
              <a:rPr lang="ja-JP" altLang="en-US" sz="2000" dirty="0"/>
              <a:t>とする。</a:t>
            </a:r>
            <a:endParaRPr lang="en-US" altLang="ja-JP" sz="2000" dirty="0" smtClean="0"/>
          </a:p>
        </p:txBody>
      </p:sp>
      <p:sp>
        <p:nvSpPr>
          <p:cNvPr id="6" name="正方形/長方形 5"/>
          <p:cNvSpPr/>
          <p:nvPr/>
        </p:nvSpPr>
        <p:spPr>
          <a:xfrm>
            <a:off x="4283968" y="0"/>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pic>
        <p:nvPicPr>
          <p:cNvPr id="1026" name="Picture 2" descr="\\hkfs01\data1\s13201301056\Desktop\thCAE8RV6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0300" y="3594100"/>
            <a:ext cx="2857500" cy="26765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kfs01\data1\s13201301056\Desktop\thCAFL22O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4208782"/>
            <a:ext cx="3308970" cy="2092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897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a:spLocks noGrp="1"/>
          </p:cNvSpPr>
          <p:nvPr>
            <p:ph idx="1"/>
          </p:nvPr>
        </p:nvSpPr>
        <p:spPr>
          <a:xfrm>
            <a:off x="1115616" y="908720"/>
            <a:ext cx="7056784" cy="3489590"/>
          </a:xfrm>
        </p:spPr>
        <p:txBody>
          <a:bodyPr/>
          <a:lstStyle/>
          <a:p>
            <a:r>
              <a:rPr kumimoji="1" lang="ja-JP" altLang="en-US" sz="2400" dirty="0" smtClean="0"/>
              <a:t>ノスタルジアを感じることによって、</a:t>
            </a:r>
            <a:r>
              <a:rPr kumimoji="1" lang="ja-JP" altLang="en-US" sz="2400" u="sng" dirty="0" smtClean="0"/>
              <a:t>社会的サポート感が高まり、他者との社会的つながりをより感じる状態</a:t>
            </a:r>
            <a:r>
              <a:rPr kumimoji="1" lang="ja-JP" altLang="en-US" sz="2400" dirty="0" smtClean="0"/>
              <a:t>になる</a:t>
            </a:r>
            <a:r>
              <a:rPr kumimoji="1" lang="ja-JP" altLang="en-US" dirty="0" smtClean="0"/>
              <a:t>（楠見　</a:t>
            </a:r>
            <a:r>
              <a:rPr kumimoji="1" lang="en-US" altLang="ja-JP" dirty="0" smtClean="0"/>
              <a:t>2014</a:t>
            </a:r>
            <a:r>
              <a:rPr kumimoji="1" lang="ja-JP" altLang="en-US" dirty="0" smtClean="0"/>
              <a:t>）</a:t>
            </a:r>
            <a:endParaRPr kumimoji="1" lang="en-US" altLang="ja-JP" dirty="0" smtClean="0"/>
          </a:p>
          <a:p>
            <a:endParaRPr kumimoji="1" lang="en-US" altLang="ja-JP" dirty="0" smtClean="0"/>
          </a:p>
          <a:p>
            <a:r>
              <a:rPr lang="ja-JP" altLang="en-US" sz="2400" u="sng" dirty="0"/>
              <a:t>社会的存在動機</a:t>
            </a:r>
            <a:r>
              <a:rPr lang="ja-JP" altLang="en-US" sz="2400" dirty="0"/>
              <a:t>が旅行にかりたてる心理的要因となる</a:t>
            </a:r>
            <a:r>
              <a:rPr lang="ja-JP" altLang="en-US" dirty="0"/>
              <a:t>（今井　</a:t>
            </a:r>
            <a:r>
              <a:rPr lang="en-US" altLang="ja-JP" dirty="0"/>
              <a:t>1969</a:t>
            </a:r>
            <a:r>
              <a:rPr lang="ja-JP" altLang="en-US" dirty="0"/>
              <a:t>）</a:t>
            </a:r>
            <a:endParaRPr lang="en-US" altLang="ja-JP" dirty="0"/>
          </a:p>
          <a:p>
            <a:endParaRPr kumimoji="1" lang="ja-JP" altLang="en-US" dirty="0"/>
          </a:p>
        </p:txBody>
      </p:sp>
      <p:sp>
        <p:nvSpPr>
          <p:cNvPr id="4" name="日付プレースホルダー 3"/>
          <p:cNvSpPr>
            <a:spLocks noGrp="1"/>
          </p:cNvSpPr>
          <p:nvPr>
            <p:ph type="dt" sz="half" idx="10"/>
          </p:nvPr>
        </p:nvSpPr>
        <p:spPr/>
        <p:txBody>
          <a:bodyPr/>
          <a:lstStyle/>
          <a:p>
            <a:fld id="{1AC51474-EFF4-4804-9BF3-23324FFAEC3E}"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27</a:t>
            </a:fld>
            <a:endParaRPr lang="ja-JP" altLang="en-US"/>
          </a:p>
        </p:txBody>
      </p:sp>
      <p:sp>
        <p:nvSpPr>
          <p:cNvPr id="3" name="正方形/長方形 2"/>
          <p:cNvSpPr/>
          <p:nvPr/>
        </p:nvSpPr>
        <p:spPr>
          <a:xfrm>
            <a:off x="1331640" y="3669407"/>
            <a:ext cx="6776367" cy="2304256"/>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587475" y="3913594"/>
            <a:ext cx="6264696" cy="1815882"/>
          </a:xfrm>
          <a:prstGeom prst="rect">
            <a:avLst/>
          </a:prstGeom>
          <a:noFill/>
        </p:spPr>
        <p:txBody>
          <a:bodyPr wrap="square" rtlCol="0">
            <a:spAutoFit/>
          </a:bodyPr>
          <a:lstStyle/>
          <a:p>
            <a:r>
              <a:rPr kumimoji="1" lang="ja-JP" altLang="en-US" sz="2800" dirty="0" smtClean="0"/>
              <a:t>②ノスタルジアを感じて社会的サポート感が高まり、他者との社会的つながりをより感じる</a:t>
            </a:r>
            <a:r>
              <a:rPr lang="ja-JP" altLang="en-US" sz="2800" dirty="0" smtClean="0"/>
              <a:t>と、孤独感が軽減され社会的存在動機につながり旅行に行きたくなる</a:t>
            </a:r>
            <a:endParaRPr kumimoji="1" lang="ja-JP" altLang="en-US" sz="2800" dirty="0"/>
          </a:p>
        </p:txBody>
      </p:sp>
      <p:sp>
        <p:nvSpPr>
          <p:cNvPr id="8" name="正方形/長方形 7"/>
          <p:cNvSpPr/>
          <p:nvPr/>
        </p:nvSpPr>
        <p:spPr>
          <a:xfrm>
            <a:off x="4283968" y="0"/>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3316266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kfs01\data1\s13201301056\Desktop\thCAJEOC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23140">
            <a:off x="6814681" y="636222"/>
            <a:ext cx="1930211" cy="1362122"/>
          </a:xfrm>
          <a:prstGeom prst="rect">
            <a:avLst/>
          </a:prstGeom>
          <a:noFill/>
          <a:extLst>
            <a:ext uri="{909E8E84-426E-40DD-AFC4-6F175D3DCCD1}">
              <a14:hiddenFill xmlns:a14="http://schemas.microsoft.com/office/drawing/2010/main">
                <a:solidFill>
                  <a:srgbClr val="FFFFFF"/>
                </a:solidFill>
              </a14:hiddenFill>
            </a:ext>
          </a:extLst>
        </p:spPr>
      </p:pic>
      <p:sp>
        <p:nvSpPr>
          <p:cNvPr id="3" name="コンテンツ プレースホルダー 2"/>
          <p:cNvSpPr>
            <a:spLocks noGrp="1"/>
          </p:cNvSpPr>
          <p:nvPr>
            <p:ph idx="1"/>
          </p:nvPr>
        </p:nvSpPr>
        <p:spPr>
          <a:xfrm>
            <a:off x="1691680" y="1127026"/>
            <a:ext cx="6591985" cy="3777622"/>
          </a:xfrm>
        </p:spPr>
        <p:txBody>
          <a:bodyPr/>
          <a:lstStyle/>
          <a:p>
            <a:r>
              <a:rPr kumimoji="1" lang="ja-JP" altLang="en-US" dirty="0" smtClean="0"/>
              <a:t>以上の二点より、</a:t>
            </a:r>
            <a:endParaRPr kumimoji="1" lang="en-US" altLang="ja-JP" dirty="0" smtClean="0"/>
          </a:p>
          <a:p>
            <a:pPr marL="0" indent="0">
              <a:buNone/>
            </a:pPr>
            <a:r>
              <a:rPr lang="ja-JP" altLang="en-US" dirty="0"/>
              <a:t>　</a:t>
            </a:r>
            <a:endParaRPr kumimoji="1" lang="ja-JP" altLang="en-US" dirty="0"/>
          </a:p>
        </p:txBody>
      </p:sp>
      <p:sp>
        <p:nvSpPr>
          <p:cNvPr id="4" name="日付プレースホルダー 3"/>
          <p:cNvSpPr>
            <a:spLocks noGrp="1"/>
          </p:cNvSpPr>
          <p:nvPr>
            <p:ph type="dt" sz="half" idx="10"/>
          </p:nvPr>
        </p:nvSpPr>
        <p:spPr/>
        <p:txBody>
          <a:bodyPr/>
          <a:lstStyle/>
          <a:p>
            <a:fld id="{305A1875-BB5B-4F31-9AFA-CA1C0053F0A7}"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28</a:t>
            </a:fld>
            <a:endParaRPr lang="ja-JP" altLang="en-US"/>
          </a:p>
        </p:txBody>
      </p:sp>
      <p:sp>
        <p:nvSpPr>
          <p:cNvPr id="6" name="正方形/長方形 5"/>
          <p:cNvSpPr/>
          <p:nvPr/>
        </p:nvSpPr>
        <p:spPr>
          <a:xfrm>
            <a:off x="2123728" y="1955473"/>
            <a:ext cx="5400600" cy="2376264"/>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699792" y="2708920"/>
            <a:ext cx="4176464" cy="954107"/>
          </a:xfrm>
          <a:prstGeom prst="rect">
            <a:avLst/>
          </a:prstGeom>
          <a:noFill/>
        </p:spPr>
        <p:txBody>
          <a:bodyPr wrap="square" rtlCol="0">
            <a:spAutoFit/>
          </a:bodyPr>
          <a:lstStyle/>
          <a:p>
            <a:pPr algn="ctr"/>
            <a:r>
              <a:rPr lang="ja-JP" altLang="en-US" sz="2800" dirty="0" smtClean="0"/>
              <a:t>本研究の対象を</a:t>
            </a:r>
            <a:r>
              <a:rPr lang="ja-JP" altLang="en-US" sz="2800" u="sng" dirty="0" smtClean="0">
                <a:solidFill>
                  <a:srgbClr val="FF0000"/>
                </a:solidFill>
              </a:rPr>
              <a:t>旅行業界</a:t>
            </a:r>
            <a:r>
              <a:rPr lang="ja-JP" altLang="en-US" sz="2800" dirty="0" smtClean="0"/>
              <a:t>とする</a:t>
            </a:r>
            <a:endParaRPr kumimoji="1" lang="ja-JP" altLang="en-US" sz="2800" dirty="0"/>
          </a:p>
        </p:txBody>
      </p:sp>
      <p:sp>
        <p:nvSpPr>
          <p:cNvPr id="10" name="テキスト ボックス 9"/>
          <p:cNvSpPr txBox="1"/>
          <p:nvPr/>
        </p:nvSpPr>
        <p:spPr>
          <a:xfrm>
            <a:off x="1655676" y="4993641"/>
            <a:ext cx="6264696" cy="1200329"/>
          </a:xfrm>
          <a:prstGeom prst="rect">
            <a:avLst/>
          </a:prstGeom>
          <a:noFill/>
        </p:spPr>
        <p:txBody>
          <a:bodyPr wrap="square" rtlCol="0">
            <a:spAutoFit/>
          </a:bodyPr>
          <a:lstStyle/>
          <a:p>
            <a:r>
              <a:rPr kumimoji="1" lang="ja-JP" altLang="en-US" sz="2400" dirty="0" smtClean="0"/>
              <a:t>旅行の</a:t>
            </a:r>
            <a:r>
              <a:rPr kumimoji="1" lang="en-US" altLang="ja-JP" sz="2400" dirty="0" smtClean="0"/>
              <a:t>CM</a:t>
            </a:r>
            <a:r>
              <a:rPr kumimoji="1" lang="ja-JP" altLang="en-US" sz="2400" dirty="0" smtClean="0"/>
              <a:t>では、どのような条件のもと、</a:t>
            </a:r>
            <a:endParaRPr kumimoji="1" lang="en-US" altLang="ja-JP" sz="2400" dirty="0" smtClean="0"/>
          </a:p>
          <a:p>
            <a:r>
              <a:rPr kumimoji="1" lang="ja-JP" altLang="en-US" sz="2400" dirty="0" smtClean="0"/>
              <a:t>どのようなノスタルジア広告要素が再来訪意向に有効なのだろうか</a:t>
            </a:r>
            <a:endParaRPr kumimoji="1" lang="ja-JP" altLang="en-US" sz="2400" dirty="0"/>
          </a:p>
        </p:txBody>
      </p:sp>
      <p:sp>
        <p:nvSpPr>
          <p:cNvPr id="2" name="正方形/長方形 1"/>
          <p:cNvSpPr/>
          <p:nvPr/>
        </p:nvSpPr>
        <p:spPr>
          <a:xfrm>
            <a:off x="4266824" y="70465"/>
            <a:ext cx="1114408" cy="369332"/>
          </a:xfrm>
          <a:prstGeom prst="rect">
            <a:avLst/>
          </a:prstGeom>
        </p:spPr>
        <p:txBody>
          <a:bodyPr wrap="none">
            <a:spAutoFit/>
          </a:bodyPr>
          <a:lstStyle/>
          <a:p>
            <a:r>
              <a:rPr lang="ja-JP" altLang="en-US" b="1" dirty="0">
                <a:solidFill>
                  <a:schemeClr val="bg1"/>
                </a:solidFill>
              </a:rPr>
              <a:t>問題意識</a:t>
            </a:r>
            <a:endParaRPr lang="ja-JP" altLang="en-US" dirty="0"/>
          </a:p>
        </p:txBody>
      </p:sp>
    </p:spTree>
    <p:extLst>
      <p:ext uri="{BB962C8B-B14F-4D97-AF65-F5344CB8AC3E}">
        <p14:creationId xmlns:p14="http://schemas.microsoft.com/office/powerpoint/2010/main" val="32076725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10628" y="404664"/>
            <a:ext cx="2554791" cy="788666"/>
          </a:xfrm>
        </p:spPr>
        <p:txBody>
          <a:bodyPr>
            <a:normAutofit fontScale="90000"/>
          </a:bodyPr>
          <a:lstStyle/>
          <a:p>
            <a:r>
              <a:rPr kumimoji="1" lang="ja-JP" altLang="en-US" dirty="0" smtClean="0">
                <a:solidFill>
                  <a:schemeClr val="tx1"/>
                </a:solidFill>
              </a:rPr>
              <a:t>研究目的①</a:t>
            </a:r>
            <a:endParaRPr kumimoji="1" lang="ja-JP" altLang="en-US" dirty="0">
              <a:solidFill>
                <a:schemeClr val="tx1"/>
              </a:solidFill>
            </a:endParaRPr>
          </a:p>
        </p:txBody>
      </p:sp>
      <p:sp>
        <p:nvSpPr>
          <p:cNvPr id="4" name="日付プレースホルダー 3"/>
          <p:cNvSpPr>
            <a:spLocks noGrp="1"/>
          </p:cNvSpPr>
          <p:nvPr>
            <p:ph type="dt" sz="half" idx="10"/>
          </p:nvPr>
        </p:nvSpPr>
        <p:spPr/>
        <p:txBody>
          <a:bodyPr/>
          <a:lstStyle/>
          <a:p>
            <a:fld id="{758D2070-5AF2-4DCF-AC13-F10914DA9424}"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29</a:t>
            </a:fld>
            <a:endParaRPr lang="ja-JP" altLang="en-US"/>
          </a:p>
        </p:txBody>
      </p:sp>
      <p:sp>
        <p:nvSpPr>
          <p:cNvPr id="6" name="円/楕円 5"/>
          <p:cNvSpPr/>
          <p:nvPr/>
        </p:nvSpPr>
        <p:spPr>
          <a:xfrm>
            <a:off x="611560" y="1484784"/>
            <a:ext cx="8136904" cy="41044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旅行の</a:t>
            </a:r>
            <a:r>
              <a:rPr kumimoji="1" lang="en-US" altLang="ja-JP" sz="3200" dirty="0" smtClean="0"/>
              <a:t>CM</a:t>
            </a:r>
            <a:r>
              <a:rPr kumimoji="1" lang="ja-JP" altLang="en-US" sz="3200" dirty="0" smtClean="0"/>
              <a:t>において</a:t>
            </a:r>
            <a:endParaRPr kumimoji="1" lang="en-US" altLang="ja-JP" sz="3200" dirty="0" smtClean="0"/>
          </a:p>
          <a:p>
            <a:pPr algn="ctr"/>
            <a:r>
              <a:rPr kumimoji="1" lang="ja-JP" altLang="en-US" sz="3200" dirty="0" smtClean="0"/>
              <a:t>ノスタルジア喚起に有効な</a:t>
            </a:r>
            <a:endParaRPr kumimoji="1" lang="en-US" altLang="ja-JP" sz="3200" dirty="0" smtClean="0"/>
          </a:p>
          <a:p>
            <a:pPr algn="ctr"/>
            <a:r>
              <a:rPr kumimoji="1" lang="ja-JP" altLang="en-US" sz="3200" dirty="0" smtClean="0"/>
              <a:t>条件を探る</a:t>
            </a:r>
            <a:endParaRPr kumimoji="1" lang="ja-JP" altLang="en-US" sz="3200" dirty="0"/>
          </a:p>
        </p:txBody>
      </p:sp>
    </p:spTree>
    <p:extLst>
      <p:ext uri="{BB962C8B-B14F-4D97-AF65-F5344CB8AC3E}">
        <p14:creationId xmlns:p14="http://schemas.microsoft.com/office/powerpoint/2010/main" val="36077733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548680"/>
            <a:ext cx="8229600" cy="990600"/>
          </a:xfrm>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827584" y="2276872"/>
            <a:ext cx="6591985" cy="3777622"/>
          </a:xfrm>
        </p:spPr>
        <p:txBody>
          <a:bodyPr>
            <a:normAutofit lnSpcReduction="10000"/>
          </a:bodyPr>
          <a:lstStyle/>
          <a:p>
            <a:r>
              <a:rPr kumimoji="1" lang="ja-JP" altLang="en-US" sz="2400" dirty="0" smtClean="0"/>
              <a:t>はじめに</a:t>
            </a:r>
            <a:endParaRPr kumimoji="1" lang="en-US" altLang="ja-JP" sz="2400" dirty="0" smtClean="0"/>
          </a:p>
          <a:p>
            <a:r>
              <a:rPr lang="ja-JP" altLang="en-US" sz="2400" dirty="0" smtClean="0"/>
              <a:t>現状分析</a:t>
            </a:r>
            <a:endParaRPr lang="en-US" altLang="ja-JP" sz="2400" dirty="0" smtClean="0"/>
          </a:p>
          <a:p>
            <a:r>
              <a:rPr kumimoji="1" lang="ja-JP" altLang="en-US" sz="2400" dirty="0" smtClean="0"/>
              <a:t>問題意識</a:t>
            </a:r>
            <a:endParaRPr kumimoji="1" lang="en-US" altLang="ja-JP" sz="2400" dirty="0" smtClean="0"/>
          </a:p>
          <a:p>
            <a:r>
              <a:rPr lang="ja-JP" altLang="en-US" sz="2400" dirty="0" smtClean="0"/>
              <a:t>研究目的</a:t>
            </a:r>
            <a:endParaRPr lang="en-US" altLang="ja-JP" sz="2400" dirty="0" smtClean="0"/>
          </a:p>
          <a:p>
            <a:r>
              <a:rPr kumimoji="1" lang="ja-JP" altLang="en-US" sz="2400" dirty="0" smtClean="0"/>
              <a:t>仮説導出</a:t>
            </a:r>
            <a:r>
              <a:rPr lang="ja-JP" altLang="en-US" sz="2400" dirty="0" smtClean="0"/>
              <a:t>・</a:t>
            </a:r>
            <a:r>
              <a:rPr lang="ja-JP" altLang="en-US" dirty="0"/>
              <a:t>パス図</a:t>
            </a:r>
            <a:endParaRPr lang="en-US" altLang="ja-JP" sz="2400" dirty="0" smtClean="0"/>
          </a:p>
          <a:p>
            <a:r>
              <a:rPr lang="ja-JP" altLang="en-US" sz="2400" dirty="0"/>
              <a:t>仮説</a:t>
            </a:r>
            <a:r>
              <a:rPr lang="ja-JP" altLang="en-US" sz="2400" dirty="0" smtClean="0"/>
              <a:t>検証</a:t>
            </a:r>
            <a:endParaRPr lang="en-US" altLang="ja-JP" sz="2400" dirty="0" smtClean="0"/>
          </a:p>
          <a:p>
            <a:r>
              <a:rPr lang="ja-JP" altLang="en-US" sz="2400" dirty="0" smtClean="0"/>
              <a:t>インプリケーション</a:t>
            </a:r>
            <a:endParaRPr lang="en-US" altLang="ja-JP" sz="2400" dirty="0" smtClean="0"/>
          </a:p>
          <a:p>
            <a:r>
              <a:rPr lang="ja-JP" altLang="en-US" sz="2400" dirty="0"/>
              <a:t>参考</a:t>
            </a:r>
            <a:r>
              <a:rPr lang="ja-JP" altLang="en-US" sz="2400" dirty="0" smtClean="0"/>
              <a:t>文献・</a:t>
            </a:r>
            <a:r>
              <a:rPr lang="en-US" altLang="ja-JP" sz="2400" dirty="0" smtClean="0"/>
              <a:t>URL</a:t>
            </a:r>
          </a:p>
          <a:p>
            <a:r>
              <a:rPr lang="ja-JP" altLang="en-US" sz="2400" dirty="0" smtClean="0"/>
              <a:t>今後の課題</a:t>
            </a:r>
            <a:endParaRPr lang="en-US" altLang="ja-JP" sz="2400" dirty="0" smtClean="0"/>
          </a:p>
          <a:p>
            <a:endParaRPr kumimoji="1" lang="ja-JP" altLang="en-US" sz="2400" dirty="0"/>
          </a:p>
        </p:txBody>
      </p:sp>
      <p:sp>
        <p:nvSpPr>
          <p:cNvPr id="4" name="日付プレースホルダー 3"/>
          <p:cNvSpPr>
            <a:spLocks noGrp="1"/>
          </p:cNvSpPr>
          <p:nvPr>
            <p:ph type="dt" sz="half" idx="10"/>
          </p:nvPr>
        </p:nvSpPr>
        <p:spPr/>
        <p:txBody>
          <a:bodyPr/>
          <a:lstStyle/>
          <a:p>
            <a:fld id="{0450A580-B892-46BC-8B2A-D25E1C5509DC}" type="datetime1">
              <a:rPr kumimoji="1" lang="ja-JP" altLang="en-US" smtClean="0"/>
              <a:t>2015/12/19</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3</a:t>
            </a:fld>
            <a:endParaRPr kumimoji="1" lang="ja-JP" altLang="en-US" dirty="0"/>
          </a:p>
        </p:txBody>
      </p:sp>
    </p:spTree>
    <p:extLst>
      <p:ext uri="{BB962C8B-B14F-4D97-AF65-F5344CB8AC3E}">
        <p14:creationId xmlns:p14="http://schemas.microsoft.com/office/powerpoint/2010/main" val="21638168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81636" y="404664"/>
            <a:ext cx="2664296" cy="644650"/>
          </a:xfrm>
        </p:spPr>
        <p:txBody>
          <a:bodyPr>
            <a:normAutofit fontScale="90000"/>
          </a:bodyPr>
          <a:lstStyle/>
          <a:p>
            <a:r>
              <a:rPr kumimoji="1" lang="ja-JP" altLang="en-US" dirty="0" smtClean="0">
                <a:solidFill>
                  <a:schemeClr val="tx1"/>
                </a:solidFill>
              </a:rPr>
              <a:t>研究目的②</a:t>
            </a:r>
            <a:endParaRPr kumimoji="1" lang="ja-JP" altLang="en-US" dirty="0">
              <a:solidFill>
                <a:schemeClr val="tx1"/>
              </a:solidFill>
            </a:endParaRPr>
          </a:p>
        </p:txBody>
      </p:sp>
      <p:sp>
        <p:nvSpPr>
          <p:cNvPr id="4" name="日付プレースホルダー 3"/>
          <p:cNvSpPr>
            <a:spLocks noGrp="1"/>
          </p:cNvSpPr>
          <p:nvPr>
            <p:ph type="dt" sz="half" idx="10"/>
          </p:nvPr>
        </p:nvSpPr>
        <p:spPr/>
        <p:txBody>
          <a:bodyPr/>
          <a:lstStyle/>
          <a:p>
            <a:fld id="{987EB3E4-E133-461D-8891-A14C41019A6F}" type="datetime1">
              <a:rPr kumimoji="1" lang="ja-JP" altLang="en-US" smtClean="0"/>
              <a:t>2015/12/19</a:t>
            </a:fld>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DCF30E6B-2AC6-421A-A33D-F500596C43F0}" type="slidenum">
              <a:rPr kumimoji="1" lang="ja-JP" altLang="en-US" smtClean="0"/>
              <a:t>30</a:t>
            </a:fld>
            <a:endParaRPr kumimoji="1" lang="ja-JP" altLang="en-US"/>
          </a:p>
        </p:txBody>
      </p:sp>
      <p:sp>
        <p:nvSpPr>
          <p:cNvPr id="6" name="円/楕円 5"/>
          <p:cNvSpPr/>
          <p:nvPr/>
        </p:nvSpPr>
        <p:spPr>
          <a:xfrm>
            <a:off x="755576" y="1450326"/>
            <a:ext cx="8316416" cy="4104456"/>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400" dirty="0" smtClean="0">
                <a:solidFill>
                  <a:schemeClr val="bg1"/>
                </a:solidFill>
              </a:rPr>
              <a:t>旅行の</a:t>
            </a:r>
            <a:r>
              <a:rPr lang="en-US" altLang="ja-JP" sz="3400" dirty="0" smtClean="0">
                <a:solidFill>
                  <a:schemeClr val="bg1"/>
                </a:solidFill>
              </a:rPr>
              <a:t>CM</a:t>
            </a:r>
            <a:r>
              <a:rPr kumimoji="1" lang="ja-JP" altLang="en-US" sz="3400" dirty="0" smtClean="0">
                <a:solidFill>
                  <a:schemeClr val="bg1"/>
                </a:solidFill>
              </a:rPr>
              <a:t>において</a:t>
            </a:r>
            <a:endParaRPr kumimoji="1" lang="en-US" altLang="ja-JP" sz="3400" dirty="0" smtClean="0">
              <a:solidFill>
                <a:schemeClr val="bg1"/>
              </a:solidFill>
            </a:endParaRPr>
          </a:p>
          <a:p>
            <a:pPr algn="ctr"/>
            <a:r>
              <a:rPr kumimoji="1" lang="ja-JP" altLang="en-US" sz="3400" dirty="0" smtClean="0">
                <a:solidFill>
                  <a:schemeClr val="bg1"/>
                </a:solidFill>
              </a:rPr>
              <a:t>利用意図向上に有効な</a:t>
            </a:r>
            <a:endParaRPr kumimoji="1" lang="en-US" altLang="ja-JP" sz="3400" dirty="0" smtClean="0">
              <a:solidFill>
                <a:schemeClr val="bg1"/>
              </a:solidFill>
            </a:endParaRPr>
          </a:p>
          <a:p>
            <a:pPr algn="ctr"/>
            <a:r>
              <a:rPr kumimoji="1" lang="ja-JP" altLang="en-US" sz="3400" dirty="0" smtClean="0">
                <a:solidFill>
                  <a:schemeClr val="bg1"/>
                </a:solidFill>
              </a:rPr>
              <a:t>ノスタルジア広告要素を探り、消費者行動を明らかにする</a:t>
            </a:r>
          </a:p>
        </p:txBody>
      </p:sp>
    </p:spTree>
    <p:extLst>
      <p:ext uri="{BB962C8B-B14F-4D97-AF65-F5344CB8AC3E}">
        <p14:creationId xmlns:p14="http://schemas.microsoft.com/office/powerpoint/2010/main" val="34077453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4149080"/>
            <a:ext cx="2987824" cy="2347713"/>
          </a:xfrm>
          <a:prstGeom prst="rect">
            <a:avLst/>
          </a:prstGeom>
        </p:spPr>
      </p:pic>
      <p:sp>
        <p:nvSpPr>
          <p:cNvPr id="2" name="タイトル 1"/>
          <p:cNvSpPr>
            <a:spLocks noGrp="1"/>
          </p:cNvSpPr>
          <p:nvPr>
            <p:ph type="title"/>
          </p:nvPr>
        </p:nvSpPr>
        <p:spPr>
          <a:xfrm>
            <a:off x="4141445" y="0"/>
            <a:ext cx="2122743" cy="360040"/>
          </a:xfrm>
        </p:spPr>
        <p:txBody>
          <a:bodyPr>
            <a:noAutofit/>
          </a:bodyPr>
          <a:lstStyle/>
          <a:p>
            <a:r>
              <a:rPr kumimoji="1" lang="ja-JP" altLang="en-US" sz="2000" b="1" dirty="0" smtClean="0">
                <a:solidFill>
                  <a:schemeClr val="bg1"/>
                </a:solidFill>
              </a:rPr>
              <a:t>仮説導出①</a:t>
            </a:r>
            <a:endParaRPr kumimoji="1" lang="ja-JP" altLang="en-US" sz="2000" b="1" dirty="0">
              <a:solidFill>
                <a:schemeClr val="bg1"/>
              </a:solidFill>
            </a:endParaRPr>
          </a:p>
        </p:txBody>
      </p:sp>
      <p:sp>
        <p:nvSpPr>
          <p:cNvPr id="3" name="コンテンツ プレースホルダー 2"/>
          <p:cNvSpPr>
            <a:spLocks noGrp="1"/>
          </p:cNvSpPr>
          <p:nvPr>
            <p:ph idx="1"/>
          </p:nvPr>
        </p:nvSpPr>
        <p:spPr>
          <a:xfrm>
            <a:off x="657822" y="989155"/>
            <a:ext cx="6984776" cy="3880868"/>
          </a:xfrm>
        </p:spPr>
        <p:txBody>
          <a:bodyPr>
            <a:normAutofit lnSpcReduction="10000"/>
          </a:bodyPr>
          <a:lstStyle/>
          <a:p>
            <a:pPr marL="0" indent="0">
              <a:buNone/>
            </a:pPr>
            <a:r>
              <a:rPr lang="ja-JP" altLang="en-US" dirty="0" smtClean="0"/>
              <a:t>・近年、若者の旅行離れが問題視されている</a:t>
            </a:r>
            <a:r>
              <a:rPr lang="ja-JP" altLang="en-US" sz="2000" dirty="0" smtClean="0"/>
              <a:t>　</a:t>
            </a:r>
            <a:endParaRPr lang="en-US" altLang="ja-JP" sz="2000" dirty="0" smtClean="0"/>
          </a:p>
          <a:p>
            <a:pPr marL="0" indent="0">
              <a:buNone/>
            </a:pPr>
            <a:r>
              <a:rPr lang="ja-JP" altLang="en-US" sz="2000" dirty="0"/>
              <a:t>　</a:t>
            </a:r>
            <a:r>
              <a:rPr lang="ja-JP" altLang="en-US" sz="2000" dirty="0" smtClean="0"/>
              <a:t>　　　　　　　　　　　　　　　　　</a:t>
            </a:r>
            <a:r>
              <a:rPr lang="ja-JP" altLang="en-US" sz="1400" dirty="0" smtClean="0"/>
              <a:t>観光庁（</a:t>
            </a:r>
            <a:r>
              <a:rPr lang="en-US" altLang="ja-JP" sz="1400" dirty="0" smtClean="0"/>
              <a:t>2009</a:t>
            </a:r>
            <a:r>
              <a:rPr lang="ja-JP" altLang="en-US" sz="1400" dirty="0" smtClean="0"/>
              <a:t>）観光庁アクションプラン</a:t>
            </a:r>
            <a:endParaRPr lang="en-US" altLang="ja-JP" sz="1400" dirty="0" smtClean="0"/>
          </a:p>
          <a:p>
            <a:pPr marL="0" indent="0">
              <a:buNone/>
            </a:pPr>
            <a:endParaRPr lang="en-US" altLang="ja-JP" sz="2000" dirty="0" smtClean="0"/>
          </a:p>
          <a:p>
            <a:pPr marL="0" indent="0">
              <a:buNone/>
            </a:pPr>
            <a:endParaRPr lang="en-US" altLang="ja-JP" sz="2000" dirty="0" smtClean="0"/>
          </a:p>
          <a:p>
            <a:pPr marL="0" indent="0">
              <a:buNone/>
            </a:pPr>
            <a:r>
              <a:rPr lang="ja-JP" altLang="en-US" dirty="0" smtClean="0"/>
              <a:t>・青年期は孤独を頻繁に強く感じる時期である</a:t>
            </a:r>
            <a:endParaRPr lang="en-US" altLang="ja-JP" dirty="0" smtClean="0"/>
          </a:p>
          <a:p>
            <a:pPr marL="0" indent="0">
              <a:buNone/>
            </a:pPr>
            <a:r>
              <a:rPr lang="ja-JP" altLang="en-US" dirty="0" smtClean="0"/>
              <a:t>　　</a:t>
            </a:r>
            <a:endParaRPr lang="en-US" altLang="ja-JP" dirty="0" smtClean="0"/>
          </a:p>
          <a:p>
            <a:pPr marL="0" indent="0">
              <a:buNone/>
            </a:pPr>
            <a:r>
              <a:rPr lang="ja-JP" altLang="en-US" sz="1200" dirty="0"/>
              <a:t>　</a:t>
            </a:r>
            <a:r>
              <a:rPr lang="ja-JP" altLang="en-US" sz="1200" dirty="0" smtClean="0"/>
              <a:t>　　</a:t>
            </a:r>
            <a:endParaRPr lang="en-US" altLang="ja-JP" sz="1200" dirty="0" smtClean="0"/>
          </a:p>
          <a:p>
            <a:pPr marL="0" indent="0">
              <a:buNone/>
            </a:pPr>
            <a:r>
              <a:rPr lang="ja-JP" altLang="en-US" sz="1200" dirty="0"/>
              <a:t>　</a:t>
            </a:r>
            <a:r>
              <a:rPr lang="ja-JP" altLang="en-US" sz="1200" dirty="0" smtClean="0"/>
              <a:t>　</a:t>
            </a:r>
            <a:endParaRPr lang="en-US" altLang="ja-JP" sz="1200" dirty="0" smtClean="0"/>
          </a:p>
          <a:p>
            <a:pPr marL="0" indent="0">
              <a:buNone/>
            </a:pPr>
            <a:r>
              <a:rPr lang="ja-JP" altLang="en-US" sz="1200" dirty="0" smtClean="0"/>
              <a:t>　　　</a:t>
            </a:r>
            <a:r>
              <a:rPr lang="ja-JP" altLang="en-US" sz="2000" dirty="0" smtClean="0"/>
              <a:t>→ノスタルジアで社会的サポート感を高められる</a:t>
            </a:r>
            <a:endParaRPr lang="en-US" altLang="ja-JP" sz="2000" dirty="0" smtClean="0"/>
          </a:p>
          <a:p>
            <a:pPr marL="0" indent="0">
              <a:buNone/>
            </a:pPr>
            <a:r>
              <a:rPr lang="ja-JP" altLang="en-US" sz="2000" dirty="0" smtClean="0"/>
              <a:t>　　→孤独感軽減、社会的存在動機につながり、</a:t>
            </a:r>
            <a:endParaRPr lang="en-US" altLang="ja-JP" sz="2000" dirty="0" smtClean="0"/>
          </a:p>
          <a:p>
            <a:pPr marL="0" indent="0">
              <a:buNone/>
            </a:pPr>
            <a:r>
              <a:rPr lang="ja-JP" altLang="en-US" sz="2000" dirty="0"/>
              <a:t>　</a:t>
            </a:r>
            <a:r>
              <a:rPr lang="ja-JP" altLang="en-US" sz="2000" dirty="0" smtClean="0"/>
              <a:t>　　 旅行にいきたくなる</a:t>
            </a:r>
            <a:r>
              <a:rPr lang="ja-JP" altLang="en-US" sz="1200" dirty="0" smtClean="0"/>
              <a:t>　　</a:t>
            </a:r>
            <a:endParaRPr lang="en-US" altLang="ja-JP" sz="1400" dirty="0" smtClean="0"/>
          </a:p>
          <a:p>
            <a:pPr marL="0" indent="0">
              <a:buNone/>
            </a:pPr>
            <a:endParaRPr lang="en-US" altLang="ja-JP" sz="1400" dirty="0" smtClean="0"/>
          </a:p>
          <a:p>
            <a:pPr marL="0" indent="0">
              <a:buNone/>
            </a:pPr>
            <a:endParaRPr lang="en-US" altLang="ja-JP" sz="1400" dirty="0" smtClean="0"/>
          </a:p>
          <a:p>
            <a:pPr marL="0" indent="0">
              <a:buNone/>
            </a:pPr>
            <a:endParaRPr lang="en-US" altLang="ja-JP" sz="2000" dirty="0" smtClean="0"/>
          </a:p>
          <a:p>
            <a:pPr marL="0" indent="0">
              <a:buNone/>
            </a:pPr>
            <a:endParaRPr kumimoji="1" lang="en-US" altLang="ja-JP" sz="1400" dirty="0" smtClean="0"/>
          </a:p>
          <a:p>
            <a:pPr marL="0" indent="0">
              <a:buNone/>
            </a:pPr>
            <a:endParaRPr kumimoji="1" lang="ja-JP" altLang="en-US" sz="1400" dirty="0"/>
          </a:p>
        </p:txBody>
      </p:sp>
      <p:sp>
        <p:nvSpPr>
          <p:cNvPr id="4" name="日付プレースホルダー 3"/>
          <p:cNvSpPr>
            <a:spLocks noGrp="1"/>
          </p:cNvSpPr>
          <p:nvPr>
            <p:ph type="dt" sz="half" idx="10"/>
          </p:nvPr>
        </p:nvSpPr>
        <p:spPr/>
        <p:txBody>
          <a:bodyPr/>
          <a:lstStyle/>
          <a:p>
            <a:fld id="{5D06C4CA-AF7B-43BA-B1C0-BC2C218C9C6B}"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31</a:t>
            </a:fld>
            <a:endParaRPr lang="ja-JP" altLang="en-US"/>
          </a:p>
        </p:txBody>
      </p:sp>
      <p:sp>
        <p:nvSpPr>
          <p:cNvPr id="7" name="下矢印 6"/>
          <p:cNvSpPr/>
          <p:nvPr/>
        </p:nvSpPr>
        <p:spPr>
          <a:xfrm>
            <a:off x="3352800" y="4724985"/>
            <a:ext cx="576064" cy="504056"/>
          </a:xfrm>
          <a:prstGeom prst="downArrow">
            <a:avLst>
              <a:gd name="adj1" fmla="val 5412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2771800" y="2560257"/>
            <a:ext cx="6984776" cy="369332"/>
          </a:xfrm>
          <a:prstGeom prst="rect">
            <a:avLst/>
          </a:prstGeom>
          <a:noFill/>
        </p:spPr>
        <p:txBody>
          <a:bodyPr wrap="square" rtlCol="0">
            <a:spAutoFit/>
          </a:bodyPr>
          <a:lstStyle/>
          <a:p>
            <a:endParaRPr kumimoji="1" lang="ja-JP" altLang="en-US" dirty="0"/>
          </a:p>
        </p:txBody>
      </p:sp>
      <p:sp>
        <p:nvSpPr>
          <p:cNvPr id="10" name="テキスト ボックス 9"/>
          <p:cNvSpPr txBox="1"/>
          <p:nvPr/>
        </p:nvSpPr>
        <p:spPr>
          <a:xfrm>
            <a:off x="3352800" y="2852936"/>
            <a:ext cx="5791200" cy="461665"/>
          </a:xfrm>
          <a:prstGeom prst="rect">
            <a:avLst/>
          </a:prstGeom>
          <a:noFill/>
        </p:spPr>
        <p:txBody>
          <a:bodyPr wrap="square" rtlCol="0">
            <a:spAutoFit/>
          </a:bodyPr>
          <a:lstStyle/>
          <a:p>
            <a:r>
              <a:rPr lang="ja-JP" altLang="en-US" sz="1200" dirty="0" smtClean="0"/>
              <a:t>青年期の孤独感：質問用紙とＴＡＴ物語から見た内的世界の様相（原田　慶澤　</a:t>
            </a:r>
            <a:r>
              <a:rPr lang="en-US" altLang="ja-JP" sz="1200" dirty="0" smtClean="0"/>
              <a:t>1999</a:t>
            </a:r>
            <a:r>
              <a:rPr lang="ja-JP" altLang="en-US" sz="1200" dirty="0" smtClean="0"/>
              <a:t>）</a:t>
            </a:r>
            <a:endParaRPr lang="en-US" altLang="ja-JP" sz="1200" dirty="0" smtClean="0"/>
          </a:p>
          <a:p>
            <a:r>
              <a:rPr lang="en-US" altLang="ja-JP" sz="1200" dirty="0" smtClean="0"/>
              <a:t>http</a:t>
            </a:r>
            <a:r>
              <a:rPr lang="en-US" altLang="ja-JP" sz="1200" dirty="0"/>
              <a:t>://repository.kulib.kyoto-u.ac.jp/dspace/bitstream/2433/57318/1/eda045_393.pdf</a:t>
            </a:r>
            <a:endParaRPr kumimoji="1" lang="ja-JP" altLang="en-US" sz="1200" dirty="0"/>
          </a:p>
        </p:txBody>
      </p:sp>
      <p:sp>
        <p:nvSpPr>
          <p:cNvPr id="11" name="テキスト ボックス 10"/>
          <p:cNvSpPr txBox="1"/>
          <p:nvPr/>
        </p:nvSpPr>
        <p:spPr>
          <a:xfrm>
            <a:off x="1475656" y="5588060"/>
            <a:ext cx="4680520" cy="523220"/>
          </a:xfrm>
          <a:prstGeom prst="rect">
            <a:avLst/>
          </a:prstGeom>
          <a:noFill/>
        </p:spPr>
        <p:txBody>
          <a:bodyPr wrap="square" rtlCol="0">
            <a:spAutoFit/>
          </a:bodyPr>
          <a:lstStyle/>
          <a:p>
            <a:r>
              <a:rPr kumimoji="1" lang="ja-JP" altLang="en-US" sz="2800" dirty="0" smtClean="0"/>
              <a:t>研究対象者を、</a:t>
            </a:r>
            <a:r>
              <a:rPr kumimoji="1" lang="ja-JP" altLang="en-US" sz="2800" u="sng" dirty="0" smtClean="0">
                <a:solidFill>
                  <a:schemeClr val="accent6"/>
                </a:solidFill>
              </a:rPr>
              <a:t>大学生</a:t>
            </a:r>
            <a:r>
              <a:rPr kumimoji="1" lang="ja-JP" altLang="en-US" sz="2800" dirty="0" smtClean="0"/>
              <a:t>とする</a:t>
            </a:r>
            <a:endParaRPr kumimoji="1" lang="ja-JP" altLang="en-US" sz="2800" dirty="0"/>
          </a:p>
        </p:txBody>
      </p:sp>
      <p:sp>
        <p:nvSpPr>
          <p:cNvPr id="6" name="角丸四角形 5"/>
          <p:cNvSpPr/>
          <p:nvPr/>
        </p:nvSpPr>
        <p:spPr>
          <a:xfrm>
            <a:off x="980235" y="5302347"/>
            <a:ext cx="5321194" cy="10159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83408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259632" y="1268760"/>
            <a:ext cx="6840760" cy="4104456"/>
          </a:xfrm>
        </p:spPr>
        <p:txBody>
          <a:bodyPr>
            <a:normAutofit fontScale="92500" lnSpcReduction="20000"/>
          </a:bodyPr>
          <a:lstStyle/>
          <a:p>
            <a:r>
              <a:rPr kumimoji="1" lang="ja-JP" altLang="en-US" sz="2800" dirty="0" smtClean="0"/>
              <a:t>大学生は、時間的枠組みとして近い過去の</a:t>
            </a:r>
            <a:endParaRPr kumimoji="1" lang="en-US" altLang="ja-JP" sz="2800" dirty="0" smtClean="0"/>
          </a:p>
          <a:p>
            <a:pPr marL="0" indent="0">
              <a:buNone/>
            </a:pPr>
            <a:r>
              <a:rPr lang="en-US" altLang="ja-JP" sz="2800" dirty="0"/>
              <a:t> </a:t>
            </a:r>
            <a:r>
              <a:rPr lang="en-US" altLang="ja-JP" sz="2800" dirty="0" smtClean="0"/>
              <a:t> </a:t>
            </a:r>
            <a:r>
              <a:rPr kumimoji="1" lang="ja-JP" altLang="en-US" sz="2800" dirty="0" smtClean="0"/>
              <a:t>経験を想起しやすい</a:t>
            </a:r>
            <a:r>
              <a:rPr kumimoji="1" lang="en-US" altLang="ja-JP" sz="2800" dirty="0" smtClean="0"/>
              <a:t>(</a:t>
            </a:r>
            <a:r>
              <a:rPr kumimoji="1" lang="ja-JP" altLang="en-US" sz="2800" dirty="0" smtClean="0"/>
              <a:t>速水・陳、</a:t>
            </a:r>
            <a:r>
              <a:rPr kumimoji="1" lang="en-US" altLang="ja-JP" sz="2800" dirty="0" smtClean="0"/>
              <a:t>1993</a:t>
            </a:r>
            <a:r>
              <a:rPr kumimoji="1" lang="ja-JP" altLang="en-US" sz="2800" dirty="0" smtClean="0"/>
              <a:t>）</a:t>
            </a:r>
            <a:endParaRPr kumimoji="1" lang="en-US" altLang="ja-JP" sz="2800" dirty="0" smtClean="0"/>
          </a:p>
          <a:p>
            <a:endParaRPr kumimoji="1" lang="en-US" altLang="ja-JP" sz="2400" dirty="0" smtClean="0"/>
          </a:p>
          <a:p>
            <a:r>
              <a:rPr kumimoji="1" lang="ja-JP" altLang="en-US" sz="2800" dirty="0" smtClean="0"/>
              <a:t>旅行は</a:t>
            </a:r>
            <a:r>
              <a:rPr lang="ja-JP" altLang="en-US" sz="2800" dirty="0" smtClean="0"/>
              <a:t>接触回数が頻繁ではないと考えられる</a:t>
            </a:r>
            <a:endParaRPr lang="en-US" altLang="ja-JP" sz="2800" dirty="0" smtClean="0"/>
          </a:p>
          <a:p>
            <a:pPr marL="0" indent="0">
              <a:buNone/>
            </a:pPr>
            <a:endParaRPr kumimoji="1" lang="en-US" altLang="ja-JP" sz="2400" dirty="0"/>
          </a:p>
          <a:p>
            <a:pPr marL="0" indent="0">
              <a:buNone/>
            </a:pPr>
            <a:endParaRPr lang="en-US" altLang="ja-JP" dirty="0" smtClean="0"/>
          </a:p>
          <a:p>
            <a:pPr marL="0" indent="0">
              <a:buNone/>
            </a:pPr>
            <a:r>
              <a:rPr lang="ja-JP" altLang="en-US" dirty="0" smtClean="0"/>
              <a:t>⇒以上の二点より、旅行の</a:t>
            </a:r>
            <a:r>
              <a:rPr lang="en-US" altLang="ja-JP" dirty="0" smtClean="0"/>
              <a:t>CM</a:t>
            </a:r>
            <a:r>
              <a:rPr lang="ja-JP" altLang="en-US" dirty="0" smtClean="0"/>
              <a:t>における懐かしさを</a:t>
            </a:r>
            <a:endParaRPr lang="en-US" altLang="ja-JP" dirty="0" smtClean="0"/>
          </a:p>
          <a:p>
            <a:pPr marL="0" indent="0">
              <a:buNone/>
            </a:pPr>
            <a:r>
              <a:rPr lang="ja-JP" altLang="en-US" dirty="0"/>
              <a:t>　</a:t>
            </a:r>
            <a:r>
              <a:rPr lang="ja-JP" altLang="en-US" dirty="0" smtClean="0"/>
              <a:t>引き起こす刺激の条件は、商品における</a:t>
            </a:r>
            <a:r>
              <a:rPr lang="ja-JP" altLang="en-US" dirty="0">
                <a:solidFill>
                  <a:schemeClr val="tx1"/>
                </a:solidFill>
              </a:rPr>
              <a:t>懐かしさ</a:t>
            </a:r>
            <a:r>
              <a:rPr lang="ja-JP" altLang="en-US" dirty="0" smtClean="0">
                <a:solidFill>
                  <a:schemeClr val="tx1"/>
                </a:solidFill>
              </a:rPr>
              <a:t>を</a:t>
            </a:r>
            <a:endParaRPr lang="en-US" altLang="ja-JP" dirty="0" smtClean="0">
              <a:solidFill>
                <a:schemeClr val="tx1"/>
              </a:solidFill>
            </a:endParaRPr>
          </a:p>
          <a:p>
            <a:pPr marL="0" indent="0">
              <a:buNone/>
            </a:pPr>
            <a:r>
              <a:rPr lang="ja-JP" altLang="en-US" dirty="0"/>
              <a:t>　</a:t>
            </a:r>
            <a:r>
              <a:rPr lang="ja-JP" altLang="en-US" dirty="0" smtClean="0">
                <a:solidFill>
                  <a:schemeClr val="tx1"/>
                </a:solidFill>
              </a:rPr>
              <a:t>引き起こす刺激の条件である、</a:t>
            </a:r>
            <a:endParaRPr lang="en-US" altLang="ja-JP" dirty="0" smtClean="0">
              <a:solidFill>
                <a:schemeClr val="tx1"/>
              </a:solidFill>
            </a:endParaRPr>
          </a:p>
          <a:p>
            <a:pPr marL="0" indent="0">
              <a:buNone/>
            </a:pPr>
            <a:r>
              <a:rPr lang="ja-JP" altLang="en-US" dirty="0"/>
              <a:t>　</a:t>
            </a:r>
            <a:r>
              <a:rPr lang="ja-JP" altLang="en-US" u="sng" dirty="0" smtClean="0">
                <a:solidFill>
                  <a:schemeClr val="tx1"/>
                </a:solidFill>
              </a:rPr>
              <a:t>「過去</a:t>
            </a:r>
            <a:r>
              <a:rPr lang="ja-JP" altLang="en-US" u="sng" dirty="0">
                <a:solidFill>
                  <a:schemeClr val="tx1"/>
                </a:solidFill>
              </a:rPr>
              <a:t>の頻繁な接触</a:t>
            </a:r>
            <a:r>
              <a:rPr lang="ja-JP" altLang="en-US" u="sng" dirty="0" smtClean="0">
                <a:solidFill>
                  <a:schemeClr val="tx1"/>
                </a:solidFill>
              </a:rPr>
              <a:t>事象」「接触</a:t>
            </a:r>
            <a:r>
              <a:rPr lang="ja-JP" altLang="en-US" u="sng" dirty="0">
                <a:solidFill>
                  <a:schemeClr val="tx1"/>
                </a:solidFill>
              </a:rPr>
              <a:t>の</a:t>
            </a:r>
            <a:r>
              <a:rPr lang="ja-JP" altLang="en-US" u="sng" dirty="0" smtClean="0">
                <a:solidFill>
                  <a:schemeClr val="tx1"/>
                </a:solidFill>
              </a:rPr>
              <a:t>ない空白期間」</a:t>
            </a:r>
            <a:endParaRPr lang="en-US" altLang="ja-JP" u="sng" dirty="0" smtClean="0">
              <a:solidFill>
                <a:schemeClr val="tx1"/>
              </a:solidFill>
            </a:endParaRPr>
          </a:p>
          <a:p>
            <a:pPr marL="0" indent="0">
              <a:buNone/>
            </a:pPr>
            <a:r>
              <a:rPr lang="ja-JP" altLang="en-US" dirty="0"/>
              <a:t>　</a:t>
            </a:r>
            <a:r>
              <a:rPr lang="ja-JP" altLang="en-US" dirty="0" smtClean="0">
                <a:solidFill>
                  <a:schemeClr val="tx1"/>
                </a:solidFill>
              </a:rPr>
              <a:t>とは異なると考えられる</a:t>
            </a:r>
            <a:r>
              <a:rPr lang="ja-JP" altLang="en-US" sz="1600" dirty="0" smtClean="0">
                <a:solidFill>
                  <a:schemeClr val="tx1"/>
                </a:solidFill>
              </a:rPr>
              <a:t>　</a:t>
            </a:r>
            <a:r>
              <a:rPr lang="ja-JP" altLang="en-US" dirty="0" smtClean="0">
                <a:solidFill>
                  <a:schemeClr val="tx1"/>
                </a:solidFill>
              </a:rPr>
              <a:t>　　　　　　</a:t>
            </a:r>
            <a:endParaRPr kumimoji="1" lang="en-US" altLang="ja-JP" dirty="0" smtClean="0">
              <a:solidFill>
                <a:schemeClr val="tx1"/>
              </a:solidFill>
            </a:endParaRPr>
          </a:p>
        </p:txBody>
      </p:sp>
      <p:sp>
        <p:nvSpPr>
          <p:cNvPr id="4" name="日付プレースホルダー 3"/>
          <p:cNvSpPr>
            <a:spLocks noGrp="1"/>
          </p:cNvSpPr>
          <p:nvPr>
            <p:ph type="dt" sz="half" idx="10"/>
          </p:nvPr>
        </p:nvSpPr>
        <p:spPr/>
        <p:txBody>
          <a:bodyPr/>
          <a:lstStyle/>
          <a:p>
            <a:fld id="{B4FDB19B-C316-4F0F-93E3-C4E827D088B3}"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32</a:t>
            </a:fld>
            <a:endParaRPr lang="ja-JP" altLang="en-US"/>
          </a:p>
        </p:txBody>
      </p:sp>
      <p:sp>
        <p:nvSpPr>
          <p:cNvPr id="6" name="タイトル 1"/>
          <p:cNvSpPr txBox="1">
            <a:spLocks/>
          </p:cNvSpPr>
          <p:nvPr/>
        </p:nvSpPr>
        <p:spPr>
          <a:xfrm>
            <a:off x="4141445" y="44624"/>
            <a:ext cx="2122743"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仮説導出①</a:t>
            </a:r>
            <a:endParaRPr lang="ja-JP" altLang="en-US" sz="2000" b="1" dirty="0">
              <a:solidFill>
                <a:schemeClr val="bg1"/>
              </a:solidFill>
            </a:endParaRPr>
          </a:p>
        </p:txBody>
      </p:sp>
      <p:sp>
        <p:nvSpPr>
          <p:cNvPr id="2" name="正方形/長方形 1"/>
          <p:cNvSpPr/>
          <p:nvPr/>
        </p:nvSpPr>
        <p:spPr>
          <a:xfrm>
            <a:off x="1115616" y="3140968"/>
            <a:ext cx="7128792" cy="25922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146" name="Picture 2" descr="\\hkfs01\data1\s13201301056\Desktop\thCAASIQL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352" y="980728"/>
            <a:ext cx="1008112"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02715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370327" y="1916832"/>
            <a:ext cx="6591985" cy="1512168"/>
          </a:xfrm>
        </p:spPr>
        <p:txBody>
          <a:bodyPr/>
          <a:lstStyle/>
          <a:p>
            <a:pPr marL="0" indent="0">
              <a:buNone/>
            </a:pPr>
            <a:r>
              <a:rPr lang="ja-JP" altLang="en-US" dirty="0"/>
              <a:t>これまで</a:t>
            </a:r>
            <a:r>
              <a:rPr lang="ja-JP" altLang="en-US" dirty="0" smtClean="0"/>
              <a:t>に一度もポジティブな旅行経験をしたことがなければ、ノスタルジア広告要素を用いた旅行のＣＭを見ても何も思い出さないのでは？</a:t>
            </a:r>
            <a:endParaRPr kumimoji="1" lang="ja-JP" altLang="en-US" dirty="0"/>
          </a:p>
        </p:txBody>
      </p:sp>
      <p:sp>
        <p:nvSpPr>
          <p:cNvPr id="4" name="日付プレースホルダー 3"/>
          <p:cNvSpPr>
            <a:spLocks noGrp="1"/>
          </p:cNvSpPr>
          <p:nvPr>
            <p:ph type="dt" sz="half" idx="10"/>
          </p:nvPr>
        </p:nvSpPr>
        <p:spPr/>
        <p:txBody>
          <a:bodyPr/>
          <a:lstStyle/>
          <a:p>
            <a:fld id="{3BF2A1F9-1894-493F-940F-1F5280AEEDDD}"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33</a:t>
            </a:fld>
            <a:endParaRPr lang="ja-JP" altLang="en-US"/>
          </a:p>
        </p:txBody>
      </p:sp>
      <p:sp>
        <p:nvSpPr>
          <p:cNvPr id="6" name="タイトル 1"/>
          <p:cNvSpPr txBox="1">
            <a:spLocks/>
          </p:cNvSpPr>
          <p:nvPr/>
        </p:nvSpPr>
        <p:spPr>
          <a:xfrm>
            <a:off x="4141445" y="0"/>
            <a:ext cx="2122743"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仮説導出①</a:t>
            </a:r>
            <a:endParaRPr lang="ja-JP" altLang="en-US" sz="2000" b="1" dirty="0">
              <a:solidFill>
                <a:schemeClr val="bg1"/>
              </a:solidFill>
            </a:endParaRPr>
          </a:p>
        </p:txBody>
      </p:sp>
      <p:sp>
        <p:nvSpPr>
          <p:cNvPr id="2" name="テキスト ボックス 1"/>
          <p:cNvSpPr txBox="1"/>
          <p:nvPr/>
        </p:nvSpPr>
        <p:spPr>
          <a:xfrm>
            <a:off x="1370327" y="646429"/>
            <a:ext cx="5907360" cy="461665"/>
          </a:xfrm>
          <a:prstGeom prst="rect">
            <a:avLst/>
          </a:prstGeom>
          <a:noFill/>
        </p:spPr>
        <p:txBody>
          <a:bodyPr wrap="square" rtlCol="0">
            <a:spAutoFit/>
          </a:bodyPr>
          <a:lstStyle/>
          <a:p>
            <a:r>
              <a:rPr lang="ja-JP" altLang="en-US" sz="2400" dirty="0" smtClean="0"/>
              <a:t>旅行の</a:t>
            </a:r>
            <a:r>
              <a:rPr lang="en-US" altLang="ja-JP" sz="2400" dirty="0" smtClean="0"/>
              <a:t>CM</a:t>
            </a:r>
            <a:r>
              <a:rPr lang="ja-JP" altLang="en-US" sz="2400" dirty="0" smtClean="0"/>
              <a:t>はポジティブなものばかり</a:t>
            </a:r>
            <a:r>
              <a:rPr lang="ja-JP" altLang="en-US" sz="2400" dirty="0" err="1" smtClean="0"/>
              <a:t>、、、</a:t>
            </a:r>
            <a:endParaRPr kumimoji="1" lang="ja-JP" altLang="en-US" sz="2400"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077072"/>
            <a:ext cx="2664296" cy="2664296"/>
          </a:xfrm>
          <a:prstGeom prst="rect">
            <a:avLst/>
          </a:prstGeom>
        </p:spPr>
      </p:pic>
      <p:sp>
        <p:nvSpPr>
          <p:cNvPr id="8" name="雲形吹き出し 7"/>
          <p:cNvSpPr/>
          <p:nvPr/>
        </p:nvSpPr>
        <p:spPr>
          <a:xfrm>
            <a:off x="457200" y="1196751"/>
            <a:ext cx="8363272" cy="2950685"/>
          </a:xfrm>
          <a:prstGeom prst="cloudCallout">
            <a:avLst>
              <a:gd name="adj1" fmla="val -17464"/>
              <a:gd name="adj2" fmla="val 7079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953116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BD20BA69-FD3D-425D-B51C-BDF5F138A20F}"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34</a:t>
            </a:fld>
            <a:endParaRPr lang="ja-JP" altLang="en-US"/>
          </a:p>
        </p:txBody>
      </p:sp>
      <p:sp>
        <p:nvSpPr>
          <p:cNvPr id="2" name="テキスト ボックス 1"/>
          <p:cNvSpPr txBox="1"/>
          <p:nvPr/>
        </p:nvSpPr>
        <p:spPr>
          <a:xfrm>
            <a:off x="3923928" y="513546"/>
            <a:ext cx="2304256" cy="646331"/>
          </a:xfrm>
          <a:prstGeom prst="rect">
            <a:avLst/>
          </a:prstGeom>
          <a:noFill/>
        </p:spPr>
        <p:txBody>
          <a:bodyPr wrap="square" rtlCol="0">
            <a:spAutoFit/>
          </a:bodyPr>
          <a:lstStyle/>
          <a:p>
            <a:r>
              <a:rPr kumimoji="1" lang="ja-JP" altLang="en-US" sz="3600" dirty="0" smtClean="0"/>
              <a:t>仮説①</a:t>
            </a:r>
            <a:endParaRPr kumimoji="1" lang="ja-JP" altLang="en-US" sz="3600" dirty="0"/>
          </a:p>
        </p:txBody>
      </p:sp>
      <p:sp>
        <p:nvSpPr>
          <p:cNvPr id="6" name="円/楕円 5"/>
          <p:cNvSpPr/>
          <p:nvPr/>
        </p:nvSpPr>
        <p:spPr>
          <a:xfrm>
            <a:off x="1403648" y="1628800"/>
            <a:ext cx="6408712" cy="3672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旅行のＣＭで懐かしさを喚起させる条件は</a:t>
            </a:r>
            <a:endParaRPr kumimoji="1" lang="en-US" altLang="ja-JP" sz="3200" dirty="0" smtClean="0"/>
          </a:p>
          <a:p>
            <a:pPr algn="ctr"/>
            <a:r>
              <a:rPr lang="ja-JP" altLang="en-US" sz="3200" dirty="0"/>
              <a:t>ポジティブ</a:t>
            </a:r>
            <a:r>
              <a:rPr kumimoji="1" lang="ja-JP" altLang="en-US" sz="3200" dirty="0" smtClean="0"/>
              <a:t>な旅行の経験である</a:t>
            </a:r>
            <a:endParaRPr kumimoji="1" lang="ja-JP" altLang="en-US" sz="3200" dirty="0"/>
          </a:p>
        </p:txBody>
      </p:sp>
    </p:spTree>
    <p:extLst>
      <p:ext uri="{BB962C8B-B14F-4D97-AF65-F5344CB8AC3E}">
        <p14:creationId xmlns:p14="http://schemas.microsoft.com/office/powerpoint/2010/main" val="40986723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331640" y="1484784"/>
            <a:ext cx="6952025" cy="3777622"/>
          </a:xfrm>
        </p:spPr>
        <p:txBody>
          <a:bodyPr>
            <a:normAutofit/>
          </a:bodyPr>
          <a:lstStyle/>
          <a:p>
            <a:pPr marL="0" indent="0">
              <a:buNone/>
            </a:pPr>
            <a:r>
              <a:rPr lang="ja-JP" altLang="en-US" sz="2800" dirty="0" smtClean="0"/>
              <a:t>・スライド</a:t>
            </a:r>
            <a:r>
              <a:rPr lang="en-US" altLang="ja-JP" sz="2800" dirty="0" smtClean="0"/>
              <a:t>17</a:t>
            </a:r>
            <a:r>
              <a:rPr lang="ja-JP" altLang="en-US" sz="2800" dirty="0" smtClean="0"/>
              <a:t>の、楠見（</a:t>
            </a:r>
            <a:r>
              <a:rPr lang="en-US" altLang="ja-JP" sz="2800" dirty="0" smtClean="0"/>
              <a:t>2014</a:t>
            </a:r>
            <a:r>
              <a:rPr lang="ja-JP" altLang="en-US" sz="2800" dirty="0" smtClean="0"/>
              <a:t>）の商品における</a:t>
            </a:r>
            <a:endParaRPr lang="en-US" altLang="ja-JP" sz="2800" dirty="0" smtClean="0"/>
          </a:p>
          <a:p>
            <a:pPr marL="0" indent="0">
              <a:buNone/>
            </a:pPr>
            <a:r>
              <a:rPr lang="ja-JP" altLang="en-US" sz="2800" dirty="0"/>
              <a:t>　</a:t>
            </a:r>
            <a:r>
              <a:rPr lang="ja-JP" altLang="en-US" sz="2800" dirty="0" smtClean="0"/>
              <a:t>パス図を軸として、</a:t>
            </a:r>
            <a:r>
              <a:rPr kumimoji="1" lang="ja-JP" altLang="en-US" sz="2800" dirty="0" smtClean="0"/>
              <a:t>パス図を作成していく</a:t>
            </a:r>
            <a:endParaRPr kumimoji="1" lang="en-US" altLang="ja-JP" sz="2800" dirty="0" smtClean="0"/>
          </a:p>
          <a:p>
            <a:pPr marL="0" indent="0">
              <a:buNone/>
            </a:pPr>
            <a:endParaRPr lang="en-US" altLang="ja-JP" sz="2800" dirty="0" smtClean="0"/>
          </a:p>
          <a:p>
            <a:pPr marL="0" indent="0">
              <a:buNone/>
            </a:pPr>
            <a:endParaRPr lang="en-US" altLang="ja-JP" sz="2800" dirty="0"/>
          </a:p>
          <a:p>
            <a:pPr marL="0" indent="0">
              <a:buNone/>
            </a:pPr>
            <a:r>
              <a:rPr kumimoji="1" lang="ja-JP" altLang="en-US" sz="2800" dirty="0" smtClean="0"/>
              <a:t>・本研究では対象を大学生に絞ったため、</a:t>
            </a:r>
            <a:endParaRPr kumimoji="1" lang="en-US" altLang="ja-JP" sz="2800" dirty="0" smtClean="0"/>
          </a:p>
          <a:p>
            <a:pPr marL="0" indent="0">
              <a:buNone/>
            </a:pPr>
            <a:r>
              <a:rPr lang="ja-JP" altLang="en-US" sz="2800" dirty="0"/>
              <a:t>　</a:t>
            </a:r>
            <a:r>
              <a:rPr kumimoji="1" lang="ja-JP" altLang="en-US" sz="2800" dirty="0" smtClean="0"/>
              <a:t>「年齢」と</a:t>
            </a:r>
            <a:r>
              <a:rPr lang="ja-JP" altLang="en-US" sz="2800" dirty="0" smtClean="0"/>
              <a:t>「懐かしさ傾向性」は排除する</a:t>
            </a:r>
            <a:endParaRPr kumimoji="1" lang="en-US" altLang="ja-JP" sz="2800" dirty="0" smtClean="0"/>
          </a:p>
          <a:p>
            <a:pPr marL="0" indent="0">
              <a:buNone/>
            </a:pPr>
            <a:endParaRPr kumimoji="1" lang="ja-JP" altLang="en-US" sz="2800" dirty="0"/>
          </a:p>
        </p:txBody>
      </p:sp>
      <p:sp>
        <p:nvSpPr>
          <p:cNvPr id="4" name="日付プレースホルダー 3"/>
          <p:cNvSpPr>
            <a:spLocks noGrp="1"/>
          </p:cNvSpPr>
          <p:nvPr>
            <p:ph type="dt" sz="half" idx="10"/>
          </p:nvPr>
        </p:nvSpPr>
        <p:spPr/>
        <p:txBody>
          <a:bodyPr/>
          <a:lstStyle/>
          <a:p>
            <a:fld id="{6C58EA9D-FFB1-4EAF-A4C6-8C5353769139}"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35</a:t>
            </a:fld>
            <a:endParaRPr lang="ja-JP" altLang="en-US"/>
          </a:p>
        </p:txBody>
      </p:sp>
      <p:sp>
        <p:nvSpPr>
          <p:cNvPr id="6" name="タイトル 1"/>
          <p:cNvSpPr txBox="1">
            <a:spLocks/>
          </p:cNvSpPr>
          <p:nvPr/>
        </p:nvSpPr>
        <p:spPr>
          <a:xfrm>
            <a:off x="4141445" y="0"/>
            <a:ext cx="2122743"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仮説導出②</a:t>
            </a:r>
            <a:endParaRPr lang="ja-JP" altLang="en-US" sz="2000" b="1" dirty="0">
              <a:solidFill>
                <a:schemeClr val="bg1"/>
              </a:solidFill>
            </a:endParaRPr>
          </a:p>
        </p:txBody>
      </p:sp>
    </p:spTree>
    <p:extLst>
      <p:ext uri="{BB962C8B-B14F-4D97-AF65-F5344CB8AC3E}">
        <p14:creationId xmlns:p14="http://schemas.microsoft.com/office/powerpoint/2010/main" val="12613372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FC4FD9D-8C84-437F-9593-6234F0027E67}"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36</a:t>
            </a:fld>
            <a:endParaRPr lang="ja-JP" altLang="en-US"/>
          </a:p>
        </p:txBody>
      </p:sp>
      <p:sp>
        <p:nvSpPr>
          <p:cNvPr id="4" name="テキスト ボックス 3"/>
          <p:cNvSpPr txBox="1"/>
          <p:nvPr/>
        </p:nvSpPr>
        <p:spPr>
          <a:xfrm>
            <a:off x="1579656" y="2019336"/>
            <a:ext cx="6768752" cy="3877985"/>
          </a:xfrm>
          <a:prstGeom prst="rect">
            <a:avLst/>
          </a:prstGeom>
          <a:noFill/>
        </p:spPr>
        <p:txBody>
          <a:bodyPr wrap="square" rtlCol="0">
            <a:spAutoFit/>
          </a:bodyPr>
          <a:lstStyle/>
          <a:p>
            <a:pPr marL="285750" indent="-285750">
              <a:buFont typeface="Arial" panose="020B0604020202020204" pitchFamily="34" charset="0"/>
              <a:buChar char="•"/>
            </a:pPr>
            <a:r>
              <a:rPr lang="ja-JP" altLang="en-US" b="1" dirty="0" smtClean="0"/>
              <a:t>「原風景（懐かしい風景）の記憶は成長段階</a:t>
            </a:r>
            <a:endParaRPr lang="en-US" altLang="ja-JP" b="1" dirty="0" smtClean="0"/>
          </a:p>
          <a:p>
            <a:r>
              <a:rPr lang="ja-JP" altLang="en-US" b="1" dirty="0" smtClean="0"/>
              <a:t>　　が上がるにつれて非日常生活における風景が多くなっている」</a:t>
            </a:r>
            <a:endParaRPr lang="en-US" altLang="ja-JP" b="1" dirty="0" smtClean="0"/>
          </a:p>
          <a:p>
            <a:r>
              <a:rPr lang="ja-JP" altLang="en-US" b="1" dirty="0"/>
              <a:t>　</a:t>
            </a:r>
            <a:r>
              <a:rPr lang="ja-JP" altLang="en-US" b="1" dirty="0" smtClean="0"/>
              <a:t>　　　　　　　　　　　　　　　　　　　　　　　　　　　　　　　（中津　</a:t>
            </a:r>
            <a:r>
              <a:rPr lang="en-US" altLang="ja-JP" b="1" dirty="0" smtClean="0"/>
              <a:t>2003</a:t>
            </a:r>
            <a:r>
              <a:rPr lang="ja-JP" altLang="en-US" dirty="0" smtClean="0"/>
              <a:t>）</a:t>
            </a:r>
            <a:endParaRPr lang="en-US" altLang="ja-JP" dirty="0" smtClean="0"/>
          </a:p>
          <a:p>
            <a:r>
              <a:rPr lang="ja-JP" altLang="en-US" dirty="0"/>
              <a:t>　</a:t>
            </a:r>
            <a:r>
              <a:rPr lang="ja-JP" altLang="en-US" dirty="0" smtClean="0"/>
              <a:t>　　　　　　　　　　　　　　　　　　　　　　　</a:t>
            </a:r>
            <a:r>
              <a:rPr lang="ja-JP" altLang="en-US" sz="2400" dirty="0" smtClean="0">
                <a:solidFill>
                  <a:srgbClr val="FF0000"/>
                </a:solidFill>
              </a:rPr>
              <a:t>⇒風景</a:t>
            </a:r>
            <a:r>
              <a:rPr lang="ja-JP" altLang="en-US" sz="2000" dirty="0" smtClean="0"/>
              <a:t>　　　　　　　　　　　　　　　　</a:t>
            </a:r>
            <a:endParaRPr lang="en-US" altLang="ja-JP" sz="2000" dirty="0" smtClean="0"/>
          </a:p>
          <a:p>
            <a:endParaRPr lang="en-US" altLang="ja-JP" dirty="0" smtClean="0"/>
          </a:p>
          <a:p>
            <a:pPr marL="285750" indent="-285750">
              <a:buFont typeface="Arial" panose="020B0604020202020204" pitchFamily="34" charset="0"/>
              <a:buChar char="•"/>
            </a:pPr>
            <a:endParaRPr lang="en-US" altLang="ja-JP" dirty="0" smtClean="0"/>
          </a:p>
          <a:p>
            <a:pPr marL="285750" indent="-285750">
              <a:buFont typeface="Arial" panose="020B0604020202020204" pitchFamily="34" charset="0"/>
              <a:buChar char="•"/>
            </a:pPr>
            <a:r>
              <a:rPr lang="ja-JP" altLang="en-US" b="1" dirty="0" smtClean="0"/>
              <a:t>ノスタルジア</a:t>
            </a:r>
            <a:r>
              <a:rPr lang="ja-JP" altLang="en-US" b="1" dirty="0"/>
              <a:t>を感じる出来事の多くが大切な他者が関わる出来事である（</a:t>
            </a:r>
            <a:r>
              <a:rPr lang="en-US" altLang="ja-JP" b="1" dirty="0"/>
              <a:t>e.g., </a:t>
            </a:r>
            <a:r>
              <a:rPr lang="en-US" altLang="ja-JP" b="1" dirty="0" err="1"/>
              <a:t>Wildschut</a:t>
            </a:r>
            <a:r>
              <a:rPr lang="en-US" altLang="ja-JP" b="1" dirty="0"/>
              <a:t> et al., 2006</a:t>
            </a:r>
            <a:r>
              <a:rPr lang="ja-JP" altLang="en-US" b="1" dirty="0"/>
              <a:t>）</a:t>
            </a:r>
            <a:endParaRPr lang="en-US" altLang="ja-JP" b="1" dirty="0"/>
          </a:p>
          <a:p>
            <a:pPr marL="285750" indent="-285750">
              <a:buFont typeface="Arial" panose="020B0604020202020204" pitchFamily="34" charset="0"/>
              <a:buChar char="•"/>
            </a:pPr>
            <a:endParaRPr lang="en-US" altLang="ja-JP" b="1" dirty="0" smtClean="0"/>
          </a:p>
          <a:p>
            <a:pPr marL="285750" indent="-285750">
              <a:buFont typeface="Arial" panose="020B0604020202020204" pitchFamily="34" charset="0"/>
              <a:buChar char="•"/>
            </a:pPr>
            <a:r>
              <a:rPr lang="ja-JP" altLang="en-US" b="1" dirty="0" smtClean="0"/>
              <a:t>ノスタルジア</a:t>
            </a:r>
            <a:r>
              <a:rPr lang="ja-JP" altLang="en-US" b="1" dirty="0"/>
              <a:t>は過去の重要な出来事や大切な他者との相互作用などの記憶を源泉としている（</a:t>
            </a:r>
            <a:r>
              <a:rPr lang="en-US" altLang="ja-JP" b="1" dirty="0"/>
              <a:t>e.g., </a:t>
            </a:r>
            <a:r>
              <a:rPr lang="en-US" altLang="ja-JP" b="1" dirty="0" err="1"/>
              <a:t>Wildschut</a:t>
            </a:r>
            <a:r>
              <a:rPr lang="en-US" altLang="ja-JP" b="1" dirty="0"/>
              <a:t> et al., 2006</a:t>
            </a:r>
            <a:r>
              <a:rPr lang="ja-JP" altLang="en-US" b="1" dirty="0"/>
              <a:t>）</a:t>
            </a:r>
            <a:endParaRPr lang="en-US" altLang="ja-JP" b="1" dirty="0"/>
          </a:p>
          <a:p>
            <a:r>
              <a:rPr lang="ja-JP" altLang="en-US" dirty="0" smtClean="0"/>
              <a:t>　　　　　　　　　　　　　　　　　　　　　　</a:t>
            </a:r>
            <a:endParaRPr lang="en-US" altLang="ja-JP" dirty="0" smtClean="0"/>
          </a:p>
          <a:p>
            <a:r>
              <a:rPr lang="ja-JP" altLang="en-US" dirty="0"/>
              <a:t>　</a:t>
            </a:r>
            <a:r>
              <a:rPr lang="ja-JP" altLang="en-US" dirty="0" smtClean="0"/>
              <a:t>　　　　　　　　　　　　　　　　　　　　　　　</a:t>
            </a:r>
            <a:r>
              <a:rPr lang="ja-JP" altLang="en-US" sz="2400" dirty="0" smtClean="0">
                <a:solidFill>
                  <a:srgbClr val="FF0000"/>
                </a:solidFill>
              </a:rPr>
              <a:t>⇒大切な他者</a:t>
            </a:r>
            <a:endParaRPr lang="en-US" altLang="ja-JP" sz="2400" dirty="0" smtClean="0">
              <a:solidFill>
                <a:srgbClr val="FF0000"/>
              </a:solidFill>
            </a:endParaRPr>
          </a:p>
        </p:txBody>
      </p:sp>
      <p:sp>
        <p:nvSpPr>
          <p:cNvPr id="14" name="テキスト ボックス 13"/>
          <p:cNvSpPr txBox="1"/>
          <p:nvPr/>
        </p:nvSpPr>
        <p:spPr>
          <a:xfrm>
            <a:off x="3995936" y="1072792"/>
            <a:ext cx="4031873" cy="400110"/>
          </a:xfrm>
          <a:prstGeom prst="rect">
            <a:avLst/>
          </a:prstGeom>
          <a:noFill/>
        </p:spPr>
        <p:txBody>
          <a:bodyPr wrap="none" rtlCol="0">
            <a:spAutoFit/>
          </a:bodyPr>
          <a:lstStyle/>
          <a:p>
            <a:r>
              <a:rPr lang="ja-JP" altLang="en-US" sz="2000" dirty="0" err="1" smtClean="0"/>
              <a:t>を構</a:t>
            </a:r>
            <a:r>
              <a:rPr lang="ja-JP" altLang="en-US" sz="2000" dirty="0" smtClean="0"/>
              <a:t>成していると考えられる要素</a:t>
            </a:r>
            <a:endParaRPr kumimoji="1" lang="ja-JP" altLang="en-US" sz="2000" dirty="0"/>
          </a:p>
        </p:txBody>
      </p:sp>
      <p:sp>
        <p:nvSpPr>
          <p:cNvPr id="8" name="円/楕円 7"/>
          <p:cNvSpPr/>
          <p:nvPr/>
        </p:nvSpPr>
        <p:spPr>
          <a:xfrm>
            <a:off x="1835696" y="548681"/>
            <a:ext cx="2160240"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懐かしい</a:t>
            </a:r>
            <a:endParaRPr kumimoji="1" lang="en-US" altLang="ja-JP" sz="2400" dirty="0" smtClean="0"/>
          </a:p>
          <a:p>
            <a:pPr algn="ctr"/>
            <a:r>
              <a:rPr lang="ja-JP" altLang="en-US" sz="2400" dirty="0"/>
              <a:t>広告要素</a:t>
            </a:r>
            <a:endParaRPr kumimoji="1" lang="ja-JP" altLang="en-US" sz="2400" dirty="0"/>
          </a:p>
        </p:txBody>
      </p:sp>
      <p:sp>
        <p:nvSpPr>
          <p:cNvPr id="10" name="タイトル 1"/>
          <p:cNvSpPr txBox="1">
            <a:spLocks/>
          </p:cNvSpPr>
          <p:nvPr/>
        </p:nvSpPr>
        <p:spPr>
          <a:xfrm>
            <a:off x="4141445" y="0"/>
            <a:ext cx="2122743" cy="360040"/>
          </a:xfrm>
          <a:prstGeom prst="rect">
            <a:avLst/>
          </a:prstGeom>
        </p:spPr>
        <p:txBody>
          <a:bodyP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仮説導出②</a:t>
            </a:r>
            <a:endParaRPr lang="ja-JP" altLang="en-US" sz="2000" b="1" dirty="0">
              <a:solidFill>
                <a:schemeClr val="bg1"/>
              </a:solidFill>
            </a:endParaRPr>
          </a:p>
        </p:txBody>
      </p:sp>
      <p:pic>
        <p:nvPicPr>
          <p:cNvPr id="3074" name="Picture 2" descr="\\hkfs01\data1\s13201301056\Desktop\thCA0D9RG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2924944"/>
            <a:ext cx="892229" cy="71824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hkfs01\data1\s13201301056\Desktop\thCAREZCL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4037" y="5229200"/>
            <a:ext cx="1074371" cy="1074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13406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37AE9A6-FA33-499A-A941-08F5352B2DA2}"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37</a:t>
            </a:fld>
            <a:endParaRPr lang="ja-JP" altLang="en-US"/>
          </a:p>
        </p:txBody>
      </p:sp>
      <p:sp>
        <p:nvSpPr>
          <p:cNvPr id="4" name="正方形/長方形 3"/>
          <p:cNvSpPr/>
          <p:nvPr/>
        </p:nvSpPr>
        <p:spPr>
          <a:xfrm>
            <a:off x="3898578" y="0"/>
            <a:ext cx="1346844" cy="369332"/>
          </a:xfrm>
          <a:prstGeom prst="rect">
            <a:avLst/>
          </a:prstGeom>
        </p:spPr>
        <p:txBody>
          <a:bodyPr wrap="none">
            <a:spAutoFit/>
          </a:bodyPr>
          <a:lstStyle/>
          <a:p>
            <a:r>
              <a:rPr lang="ja-JP" altLang="en-US" b="1" dirty="0">
                <a:solidFill>
                  <a:schemeClr val="bg1"/>
                </a:solidFill>
              </a:rPr>
              <a:t>仮説導出②</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5004742"/>
            <a:ext cx="2736304" cy="1371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1044438" y="483499"/>
            <a:ext cx="5040560" cy="1631216"/>
          </a:xfrm>
          <a:prstGeom prst="rect">
            <a:avLst/>
          </a:prstGeom>
          <a:noFill/>
        </p:spPr>
        <p:txBody>
          <a:bodyPr wrap="square" rtlCol="0">
            <a:spAutoFit/>
          </a:bodyPr>
          <a:lstStyle/>
          <a:p>
            <a:endParaRPr kumimoji="1" lang="en-US" altLang="ja-JP" sz="2000" dirty="0" smtClean="0"/>
          </a:p>
          <a:p>
            <a:r>
              <a:rPr kumimoji="1" lang="ja-JP" altLang="en-US" sz="2000" dirty="0" smtClean="0"/>
              <a:t>・楠見（２０１４）より、</a:t>
            </a:r>
            <a:endParaRPr lang="en-US" altLang="ja-JP" sz="2000" dirty="0"/>
          </a:p>
          <a:p>
            <a:endParaRPr kumimoji="1" lang="en-US" altLang="ja-JP" sz="2000" dirty="0" smtClean="0"/>
          </a:p>
          <a:p>
            <a:r>
              <a:rPr kumimoji="1" lang="ja-JP" altLang="en-US" sz="2000" dirty="0" smtClean="0"/>
              <a:t>思い出や過去の出来事のシーンＣＭを懐かしいと感じる</a:t>
            </a:r>
            <a:endParaRPr kumimoji="1" lang="ja-JP" altLang="en-US" sz="2000" dirty="0"/>
          </a:p>
        </p:txBody>
      </p:sp>
      <p:sp>
        <p:nvSpPr>
          <p:cNvPr id="7" name="正方形/長方形 6"/>
          <p:cNvSpPr/>
          <p:nvPr/>
        </p:nvSpPr>
        <p:spPr>
          <a:xfrm>
            <a:off x="6542434" y="1177968"/>
            <a:ext cx="2134021" cy="1026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過去場面</a:t>
            </a:r>
            <a:endParaRPr kumimoji="1" lang="ja-JP" altLang="en-US" sz="2800" dirty="0"/>
          </a:p>
        </p:txBody>
      </p:sp>
      <p:sp>
        <p:nvSpPr>
          <p:cNvPr id="10" name="正方形/長方形 9"/>
          <p:cNvSpPr/>
          <p:nvPr/>
        </p:nvSpPr>
        <p:spPr>
          <a:xfrm>
            <a:off x="6542435" y="2787024"/>
            <a:ext cx="2134020" cy="1218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t>広告懐古</a:t>
            </a:r>
            <a:endParaRPr kumimoji="1" lang="en-US" altLang="ja-JP" sz="2800" b="1" dirty="0" smtClean="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9395" y="4581129"/>
            <a:ext cx="1627211" cy="767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543" y="5669160"/>
            <a:ext cx="1584546" cy="803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直線矢印コネクタ 11"/>
          <p:cNvCxnSpPr/>
          <p:nvPr/>
        </p:nvCxnSpPr>
        <p:spPr>
          <a:xfrm flipH="1" flipV="1">
            <a:off x="5364088" y="4933617"/>
            <a:ext cx="936104" cy="4149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H="1">
            <a:off x="5245422" y="5949280"/>
            <a:ext cx="1054770" cy="303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251520" y="4933617"/>
            <a:ext cx="2808312" cy="1015663"/>
          </a:xfrm>
          <a:prstGeom prst="rect">
            <a:avLst/>
          </a:prstGeom>
          <a:noFill/>
        </p:spPr>
        <p:txBody>
          <a:bodyPr wrap="square" rtlCol="0">
            <a:spAutoFit/>
          </a:bodyPr>
          <a:lstStyle/>
          <a:p>
            <a:r>
              <a:rPr kumimoji="1" lang="ja-JP" altLang="en-US" sz="2000" dirty="0" smtClean="0"/>
              <a:t>この二つの変数を</a:t>
            </a:r>
            <a:endParaRPr kumimoji="1" lang="en-US" altLang="ja-JP" sz="2000" dirty="0" smtClean="0"/>
          </a:p>
          <a:p>
            <a:r>
              <a:rPr kumimoji="1" lang="ja-JP" altLang="en-US" sz="2000" dirty="0" smtClean="0"/>
              <a:t>懐かしい広告要素として潜在変数にまとめる</a:t>
            </a:r>
            <a:endParaRPr kumimoji="1" lang="ja-JP" altLang="en-US" sz="2000" dirty="0"/>
          </a:p>
        </p:txBody>
      </p:sp>
      <p:sp>
        <p:nvSpPr>
          <p:cNvPr id="16" name="正方形/長方形 15"/>
          <p:cNvSpPr/>
          <p:nvPr/>
        </p:nvSpPr>
        <p:spPr>
          <a:xfrm>
            <a:off x="251520" y="4933617"/>
            <a:ext cx="2808312" cy="1137527"/>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1044438" y="2967915"/>
            <a:ext cx="4572001" cy="707886"/>
          </a:xfrm>
          <a:prstGeom prst="rect">
            <a:avLst/>
          </a:prstGeom>
        </p:spPr>
        <p:txBody>
          <a:bodyPr>
            <a:spAutoFit/>
          </a:bodyPr>
          <a:lstStyle/>
          <a:p>
            <a:r>
              <a:rPr lang="ja-JP" altLang="en-US" sz="2000" dirty="0"/>
              <a:t>あるＣＭを見て、理由はわからないが</a:t>
            </a:r>
            <a:endParaRPr lang="en-US" altLang="ja-JP" sz="2000" dirty="0"/>
          </a:p>
          <a:p>
            <a:r>
              <a:rPr lang="ja-JP" altLang="en-US" sz="2000" dirty="0"/>
              <a:t>懐かしいと感じる</a:t>
            </a:r>
          </a:p>
        </p:txBody>
      </p:sp>
    </p:spTree>
    <p:extLst>
      <p:ext uri="{BB962C8B-B14F-4D97-AF65-F5344CB8AC3E}">
        <p14:creationId xmlns:p14="http://schemas.microsoft.com/office/powerpoint/2010/main" val="4758373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313725" y="1124744"/>
            <a:ext cx="6878057" cy="864096"/>
          </a:xfrm>
        </p:spPr>
        <p:txBody>
          <a:bodyPr>
            <a:noAutofit/>
          </a:bodyPr>
          <a:lstStyle/>
          <a:p>
            <a:r>
              <a:rPr kumimoji="1" lang="ja-JP" altLang="en-US" sz="2000" dirty="0" smtClean="0"/>
              <a:t>商品（楠見　２</a:t>
            </a:r>
            <a:r>
              <a:rPr kumimoji="1" lang="en-US" altLang="ja-JP" sz="2000" dirty="0" smtClean="0"/>
              <a:t>014</a:t>
            </a:r>
            <a:r>
              <a:rPr kumimoji="1" lang="ja-JP" altLang="en-US" sz="2000" dirty="0" smtClean="0"/>
              <a:t>）では、「懐かしさ感情によって自身の記憶を思い出す」</a:t>
            </a:r>
            <a:r>
              <a:rPr lang="ja-JP" altLang="en-US" sz="2000" dirty="0" smtClean="0"/>
              <a:t>とされているが、旅行</a:t>
            </a:r>
            <a:r>
              <a:rPr lang="ja-JP" altLang="en-US" sz="2000" dirty="0"/>
              <a:t>に</a:t>
            </a:r>
            <a:r>
              <a:rPr lang="ja-JP" altLang="en-US" sz="2000" dirty="0" smtClean="0"/>
              <a:t>おいても懐かしいと感じれば感じるほど自身の過去の旅行を連想すると考えられるため、</a:t>
            </a:r>
            <a:endParaRPr kumimoji="1" lang="ja-JP" altLang="en-US" sz="2000" dirty="0"/>
          </a:p>
        </p:txBody>
      </p:sp>
      <p:sp>
        <p:nvSpPr>
          <p:cNvPr id="4" name="日付プレースホルダー 3"/>
          <p:cNvSpPr>
            <a:spLocks noGrp="1"/>
          </p:cNvSpPr>
          <p:nvPr>
            <p:ph type="dt" sz="half" idx="10"/>
          </p:nvPr>
        </p:nvSpPr>
        <p:spPr/>
        <p:txBody>
          <a:bodyPr/>
          <a:lstStyle/>
          <a:p>
            <a:fld id="{B2E65189-68BB-4683-A0FC-74AA5DCD2DAE}"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38</a:t>
            </a:fld>
            <a:endParaRPr lang="ja-JP" altLang="en-US"/>
          </a:p>
        </p:txBody>
      </p:sp>
      <p:cxnSp>
        <p:nvCxnSpPr>
          <p:cNvPr id="8" name="直線矢印コネクタ 7"/>
          <p:cNvCxnSpPr/>
          <p:nvPr/>
        </p:nvCxnSpPr>
        <p:spPr>
          <a:xfrm>
            <a:off x="4211960" y="4077072"/>
            <a:ext cx="1152128"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5660831" y="3501008"/>
            <a:ext cx="2304256" cy="14075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過去連想</a:t>
            </a:r>
            <a:endParaRPr kumimoji="1" lang="ja-JP" altLang="en-US" sz="2400" b="1" dirty="0"/>
          </a:p>
        </p:txBody>
      </p:sp>
      <p:sp>
        <p:nvSpPr>
          <p:cNvPr id="10" name="テキスト ボックス 9"/>
          <p:cNvSpPr txBox="1"/>
          <p:nvPr/>
        </p:nvSpPr>
        <p:spPr>
          <a:xfrm>
            <a:off x="7489617" y="5361526"/>
            <a:ext cx="1224136" cy="400110"/>
          </a:xfrm>
          <a:prstGeom prst="rect">
            <a:avLst/>
          </a:prstGeom>
          <a:noFill/>
        </p:spPr>
        <p:txBody>
          <a:bodyPr wrap="square" rtlCol="0">
            <a:spAutoFit/>
          </a:bodyPr>
          <a:lstStyle/>
          <a:p>
            <a:r>
              <a:rPr kumimoji="1" lang="ja-JP" altLang="en-US" sz="2000" dirty="0" smtClean="0"/>
              <a:t>とする</a:t>
            </a:r>
            <a:endParaRPr kumimoji="1" lang="ja-JP" altLang="en-US" sz="2000" dirty="0"/>
          </a:p>
        </p:txBody>
      </p:sp>
      <p:sp>
        <p:nvSpPr>
          <p:cNvPr id="7" name="円/楕円 6"/>
          <p:cNvSpPr/>
          <p:nvPr/>
        </p:nvSpPr>
        <p:spPr>
          <a:xfrm>
            <a:off x="1331640" y="3104964"/>
            <a:ext cx="2664296" cy="1944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懐かしい</a:t>
            </a:r>
            <a:endParaRPr kumimoji="1" lang="en-US" altLang="ja-JP" sz="2400" b="1" dirty="0" smtClean="0"/>
          </a:p>
          <a:p>
            <a:pPr algn="ctr"/>
            <a:r>
              <a:rPr lang="ja-JP" altLang="en-US" sz="2400" b="1" dirty="0"/>
              <a:t>広告要素</a:t>
            </a:r>
            <a:endParaRPr kumimoji="1" lang="ja-JP" altLang="en-US" sz="2400" b="1" dirty="0"/>
          </a:p>
        </p:txBody>
      </p:sp>
      <p:sp>
        <p:nvSpPr>
          <p:cNvPr id="11" name="タイトル 1"/>
          <p:cNvSpPr txBox="1">
            <a:spLocks/>
          </p:cNvSpPr>
          <p:nvPr/>
        </p:nvSpPr>
        <p:spPr>
          <a:xfrm>
            <a:off x="4141445" y="0"/>
            <a:ext cx="2122743"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仮説導出②</a:t>
            </a:r>
            <a:endParaRPr lang="ja-JP" altLang="en-US" sz="2000" b="1" dirty="0">
              <a:solidFill>
                <a:schemeClr val="bg1"/>
              </a:solidFill>
            </a:endParaRPr>
          </a:p>
        </p:txBody>
      </p:sp>
    </p:spTree>
    <p:extLst>
      <p:ext uri="{BB962C8B-B14F-4D97-AF65-F5344CB8AC3E}">
        <p14:creationId xmlns:p14="http://schemas.microsoft.com/office/powerpoint/2010/main" val="30750762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619672" y="1089610"/>
            <a:ext cx="6768752" cy="1368152"/>
          </a:xfrm>
        </p:spPr>
        <p:txBody>
          <a:bodyPr>
            <a:normAutofit lnSpcReduction="10000"/>
          </a:bodyPr>
          <a:lstStyle/>
          <a:p>
            <a:r>
              <a:rPr lang="ja-JP" altLang="en-US" dirty="0" smtClean="0"/>
              <a:t>自己</a:t>
            </a:r>
            <a:r>
              <a:rPr lang="ja-JP" altLang="en-US" dirty="0"/>
              <a:t>関与して観察できる状況で，想定</a:t>
            </a:r>
            <a:r>
              <a:rPr lang="ja-JP" altLang="en-US" dirty="0" smtClean="0"/>
              <a:t>された</a:t>
            </a:r>
            <a:endParaRPr lang="en-US" altLang="ja-JP" dirty="0" smtClean="0"/>
          </a:p>
          <a:p>
            <a:pPr marL="0" indent="0">
              <a:buNone/>
            </a:pPr>
            <a:r>
              <a:rPr lang="ja-JP" altLang="en-US" dirty="0"/>
              <a:t>　</a:t>
            </a:r>
            <a:r>
              <a:rPr lang="ja-JP" altLang="en-US" dirty="0" smtClean="0"/>
              <a:t>主人公</a:t>
            </a:r>
            <a:r>
              <a:rPr lang="ja-JP" altLang="en-US" dirty="0"/>
              <a:t>の心理や言動が</a:t>
            </a:r>
            <a:r>
              <a:rPr lang="ja-JP" altLang="en-US" dirty="0" smtClean="0"/>
              <a:t>，自己の経験と</a:t>
            </a:r>
            <a:r>
              <a:rPr lang="ja-JP" altLang="en-US" dirty="0"/>
              <a:t>一致</a:t>
            </a:r>
            <a:r>
              <a:rPr lang="ja-JP" altLang="en-US" dirty="0" smtClean="0"/>
              <a:t>する</a:t>
            </a:r>
            <a:endParaRPr lang="en-US" altLang="ja-JP" dirty="0" smtClean="0"/>
          </a:p>
          <a:p>
            <a:pPr marL="0" indent="0">
              <a:buNone/>
            </a:pPr>
            <a:r>
              <a:rPr lang="ja-JP" altLang="en-US" dirty="0"/>
              <a:t>　</a:t>
            </a:r>
            <a:r>
              <a:rPr lang="ja-JP" altLang="en-US" dirty="0" smtClean="0"/>
              <a:t>こと</a:t>
            </a:r>
            <a:r>
              <a:rPr lang="ja-JP" altLang="en-US" dirty="0"/>
              <a:t>を強く実感して肯定</a:t>
            </a:r>
            <a:r>
              <a:rPr lang="ja-JP" altLang="en-US" dirty="0" smtClean="0"/>
              <a:t>することが</a:t>
            </a:r>
            <a:r>
              <a:rPr lang="ja-JP" altLang="en-US" sz="3200" b="1" u="sng" dirty="0" smtClean="0">
                <a:solidFill>
                  <a:srgbClr val="FF0000"/>
                </a:solidFill>
              </a:rPr>
              <a:t>共感</a:t>
            </a:r>
            <a:r>
              <a:rPr lang="ja-JP" altLang="en-US" dirty="0" smtClean="0"/>
              <a:t>である</a:t>
            </a:r>
            <a:endParaRPr lang="en-US" altLang="ja-JP" dirty="0" smtClean="0"/>
          </a:p>
        </p:txBody>
      </p:sp>
      <p:sp>
        <p:nvSpPr>
          <p:cNvPr id="4" name="日付プレースホルダー 3"/>
          <p:cNvSpPr>
            <a:spLocks noGrp="1"/>
          </p:cNvSpPr>
          <p:nvPr>
            <p:ph type="dt" sz="half" idx="10"/>
          </p:nvPr>
        </p:nvSpPr>
        <p:spPr/>
        <p:txBody>
          <a:bodyPr/>
          <a:lstStyle/>
          <a:p>
            <a:fld id="{4D9A13C2-388F-442C-B1FB-CB04E90D278E}"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39</a:t>
            </a:fld>
            <a:endParaRPr lang="ja-JP" altLang="en-US"/>
          </a:p>
        </p:txBody>
      </p:sp>
      <p:sp>
        <p:nvSpPr>
          <p:cNvPr id="6" name="テキスト ボックス 5"/>
          <p:cNvSpPr txBox="1"/>
          <p:nvPr/>
        </p:nvSpPr>
        <p:spPr>
          <a:xfrm>
            <a:off x="5592800" y="2538864"/>
            <a:ext cx="3672408" cy="461665"/>
          </a:xfrm>
          <a:prstGeom prst="rect">
            <a:avLst/>
          </a:prstGeom>
          <a:noFill/>
        </p:spPr>
        <p:txBody>
          <a:bodyPr wrap="square" rtlCol="0">
            <a:spAutoFit/>
          </a:bodyPr>
          <a:lstStyle/>
          <a:p>
            <a:r>
              <a:rPr lang="ja-JP" altLang="en-US" sz="1200" dirty="0"/>
              <a:t>青年期における感動経験と共感性の</a:t>
            </a:r>
            <a:r>
              <a:rPr lang="ja-JP" altLang="en-US" sz="1200" dirty="0" smtClean="0"/>
              <a:t>関係</a:t>
            </a:r>
            <a:endParaRPr lang="en-US" altLang="ja-JP" sz="1200" dirty="0" smtClean="0"/>
          </a:p>
          <a:p>
            <a:r>
              <a:rPr lang="ja-JP" altLang="en-US" sz="1200" dirty="0" smtClean="0"/>
              <a:t>（</a:t>
            </a:r>
            <a:r>
              <a:rPr lang="zh-TW" altLang="en-US" sz="1200" dirty="0"/>
              <a:t>橋本</a:t>
            </a:r>
            <a:r>
              <a:rPr lang="en-US" altLang="zh-TW" sz="1200" dirty="0"/>
              <a:t>, </a:t>
            </a:r>
            <a:r>
              <a:rPr lang="zh-TW" altLang="en-US" sz="1200" dirty="0"/>
              <a:t>巌</a:t>
            </a:r>
            <a:r>
              <a:rPr lang="en-US" altLang="zh-TW" sz="1200" dirty="0"/>
              <a:t>; </a:t>
            </a:r>
            <a:r>
              <a:rPr lang="zh-TW" altLang="en-US" sz="1200" dirty="0"/>
              <a:t>小倉</a:t>
            </a:r>
            <a:r>
              <a:rPr lang="en-US" altLang="zh-TW" sz="1200" dirty="0"/>
              <a:t>, </a:t>
            </a:r>
            <a:r>
              <a:rPr lang="zh-TW" altLang="en-US" sz="1200" dirty="0" smtClean="0"/>
              <a:t>丈佳</a:t>
            </a:r>
            <a:r>
              <a:rPr lang="ja-JP" altLang="en-US" sz="1200" dirty="0" smtClean="0"/>
              <a:t>　</a:t>
            </a:r>
            <a:r>
              <a:rPr lang="en-US" altLang="ja-JP" sz="1200" dirty="0" smtClean="0"/>
              <a:t>2002</a:t>
            </a:r>
            <a:r>
              <a:rPr lang="ja-JP" altLang="en-US" sz="1200" dirty="0" smtClean="0"/>
              <a:t>）</a:t>
            </a:r>
            <a:endParaRPr lang="en-US" altLang="ja-JP" sz="1200" dirty="0" smtClean="0"/>
          </a:p>
        </p:txBody>
      </p:sp>
      <p:sp>
        <p:nvSpPr>
          <p:cNvPr id="7" name="テキスト ボックス 6"/>
          <p:cNvSpPr txBox="1"/>
          <p:nvPr/>
        </p:nvSpPr>
        <p:spPr>
          <a:xfrm>
            <a:off x="1727278" y="3573016"/>
            <a:ext cx="6336704" cy="707886"/>
          </a:xfrm>
          <a:prstGeom prst="rect">
            <a:avLst/>
          </a:prstGeom>
          <a:noFill/>
        </p:spPr>
        <p:txBody>
          <a:bodyPr wrap="square" rtlCol="0">
            <a:spAutoFit/>
          </a:bodyPr>
          <a:lstStyle/>
          <a:p>
            <a:r>
              <a:rPr kumimoji="1" lang="ja-JP" altLang="en-US" sz="2000" dirty="0" smtClean="0"/>
              <a:t>⇒</a:t>
            </a:r>
            <a:r>
              <a:rPr kumimoji="1" lang="en-US" altLang="ja-JP" sz="2000" dirty="0" smtClean="0"/>
              <a:t>CM</a:t>
            </a:r>
            <a:r>
              <a:rPr kumimoji="1" lang="ja-JP" altLang="en-US" sz="2000" dirty="0" smtClean="0"/>
              <a:t>を見ている際に、登場人物の心理や言動を経験</a:t>
            </a:r>
            <a:endParaRPr kumimoji="1" lang="en-US" altLang="ja-JP" sz="2000" dirty="0" smtClean="0"/>
          </a:p>
          <a:p>
            <a:r>
              <a:rPr lang="ja-JP" altLang="en-US" sz="2000" dirty="0"/>
              <a:t>　</a:t>
            </a:r>
            <a:r>
              <a:rPr kumimoji="1" lang="ja-JP" altLang="en-US" sz="2000" dirty="0" smtClean="0"/>
              <a:t>したことがあると共感する</a:t>
            </a:r>
            <a:endParaRPr kumimoji="1" lang="ja-JP" altLang="en-US" sz="2000" dirty="0"/>
          </a:p>
        </p:txBody>
      </p:sp>
      <p:sp>
        <p:nvSpPr>
          <p:cNvPr id="11" name="正方形/長方形 10"/>
          <p:cNvSpPr/>
          <p:nvPr/>
        </p:nvSpPr>
        <p:spPr>
          <a:xfrm>
            <a:off x="3563888" y="4797152"/>
            <a:ext cx="2700300" cy="17464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b="1" dirty="0" smtClean="0"/>
              <a:t>共感</a:t>
            </a:r>
            <a:endParaRPr kumimoji="1" lang="ja-JP" altLang="en-US" sz="4000" b="1" dirty="0"/>
          </a:p>
        </p:txBody>
      </p:sp>
      <p:sp>
        <p:nvSpPr>
          <p:cNvPr id="9" name="タイトル 1"/>
          <p:cNvSpPr txBox="1">
            <a:spLocks/>
          </p:cNvSpPr>
          <p:nvPr/>
        </p:nvSpPr>
        <p:spPr>
          <a:xfrm>
            <a:off x="4141445" y="0"/>
            <a:ext cx="2122743"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仮説導出②</a:t>
            </a:r>
            <a:endParaRPr lang="ja-JP" altLang="en-US" sz="2000" b="1" dirty="0">
              <a:solidFill>
                <a:schemeClr val="bg1"/>
              </a:solidFill>
            </a:endParaRPr>
          </a:p>
        </p:txBody>
      </p:sp>
      <p:pic>
        <p:nvPicPr>
          <p:cNvPr id="4098" name="Picture 2" descr="\\hkfs01\data1\s13201301056\Desktop\thCAASIQL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904" y="2538864"/>
            <a:ext cx="1354234" cy="1741159"/>
          </a:xfrm>
          <a:prstGeom prst="rect">
            <a:avLst/>
          </a:prstGeom>
          <a:noFill/>
          <a:extLst>
            <a:ext uri="{909E8E84-426E-40DD-AFC4-6F175D3DCCD1}">
              <a14:hiddenFill xmlns:a14="http://schemas.microsoft.com/office/drawing/2010/main">
                <a:solidFill>
                  <a:srgbClr val="FFFFFF"/>
                </a:solidFill>
              </a14:hiddenFill>
            </a:ext>
          </a:extLst>
        </p:spPr>
      </p:pic>
      <p:sp>
        <p:nvSpPr>
          <p:cNvPr id="2" name="角丸四角形吹き出し 1"/>
          <p:cNvSpPr/>
          <p:nvPr/>
        </p:nvSpPr>
        <p:spPr>
          <a:xfrm>
            <a:off x="1475656" y="692696"/>
            <a:ext cx="7128792" cy="2448272"/>
          </a:xfrm>
          <a:prstGeom prst="wedgeRoundRectCallout">
            <a:avLst>
              <a:gd name="adj1" fmla="val -49369"/>
              <a:gd name="adj2" fmla="val 54527"/>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9522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8544" y="493224"/>
            <a:ext cx="2304256" cy="936104"/>
          </a:xfrm>
        </p:spPr>
        <p:txBody>
          <a:bodyPr>
            <a:normAutofit/>
          </a:bodyPr>
          <a:lstStyle/>
          <a:p>
            <a:r>
              <a:rPr kumimoji="1" lang="ja-JP" altLang="en-US" sz="3600" b="1" dirty="0" smtClean="0">
                <a:solidFill>
                  <a:srgbClr val="FF5050"/>
                </a:solidFill>
              </a:rPr>
              <a:t>はじめに</a:t>
            </a:r>
            <a:endParaRPr kumimoji="1" lang="ja-JP" altLang="en-US" sz="3600" b="1" dirty="0">
              <a:solidFill>
                <a:srgbClr val="FF5050"/>
              </a:solidFill>
            </a:endParaRPr>
          </a:p>
        </p:txBody>
      </p:sp>
      <p:sp>
        <p:nvSpPr>
          <p:cNvPr id="3" name="コンテンツ プレースホルダー 2"/>
          <p:cNvSpPr>
            <a:spLocks noGrp="1"/>
          </p:cNvSpPr>
          <p:nvPr>
            <p:ph idx="1"/>
          </p:nvPr>
        </p:nvSpPr>
        <p:spPr>
          <a:xfrm>
            <a:off x="1043608" y="1556792"/>
            <a:ext cx="7355160" cy="4637112"/>
          </a:xfrm>
        </p:spPr>
        <p:txBody>
          <a:bodyPr vert="horz" lIns="91440" tIns="45720" rIns="91440" bIns="45720" rtlCol="0" anchor="t">
            <a:normAutofit/>
          </a:bodyPr>
          <a:lstStyle/>
          <a:p>
            <a:r>
              <a:rPr kumimoji="1" lang="ja-JP" altLang="en-US" sz="2800" dirty="0" smtClean="0"/>
              <a:t>ＣＭなどの音楽を聴いて、懐かしいと感じたことはないだろうか</a:t>
            </a:r>
            <a:endParaRPr kumimoji="1" lang="en-US" altLang="ja-JP" sz="2800" dirty="0" smtClean="0"/>
          </a:p>
          <a:p>
            <a:pPr marL="0" indent="0">
              <a:buNone/>
            </a:pPr>
            <a:endParaRPr kumimoji="1" lang="en-US" altLang="ja-JP" sz="2800" dirty="0" smtClean="0"/>
          </a:p>
          <a:p>
            <a:r>
              <a:rPr kumimoji="1" lang="ja-JP" altLang="en-US" sz="2800" dirty="0" smtClean="0"/>
              <a:t>近年、店舗、広告</a:t>
            </a:r>
            <a:r>
              <a:rPr lang="ja-JP" altLang="en-US" sz="2800" dirty="0"/>
              <a:t>、</a:t>
            </a:r>
            <a:r>
              <a:rPr kumimoji="1" lang="ja-JP" altLang="en-US" sz="2800" dirty="0" smtClean="0"/>
              <a:t>商品などにおいて懐かしさを感じるものが多くなってきている</a:t>
            </a:r>
            <a:endParaRPr lang="en-US" altLang="ja-JP" sz="2800" dirty="0" smtClean="0"/>
          </a:p>
          <a:p>
            <a:endParaRPr kumimoji="1" lang="en-US" altLang="ja-JP" sz="2800" dirty="0"/>
          </a:p>
          <a:p>
            <a:r>
              <a:rPr lang="ja-JP" altLang="en-US" sz="2800" dirty="0" smtClean="0"/>
              <a:t>本研究では、ノスタルジアを利用したマーケティング戦略について研究していく</a:t>
            </a:r>
            <a:endParaRPr lang="en-US" altLang="ja-JP" sz="2800" dirty="0"/>
          </a:p>
        </p:txBody>
      </p:sp>
      <p:sp>
        <p:nvSpPr>
          <p:cNvPr id="4" name="日付プレースホルダー 3"/>
          <p:cNvSpPr>
            <a:spLocks noGrp="1"/>
          </p:cNvSpPr>
          <p:nvPr>
            <p:ph type="dt" sz="half" idx="10"/>
          </p:nvPr>
        </p:nvSpPr>
        <p:spPr/>
        <p:txBody>
          <a:bodyPr/>
          <a:lstStyle/>
          <a:p>
            <a:fld id="{C6C08D3C-870F-4DEB-9A33-DBE44CC3488F}" type="datetime1">
              <a:rPr kumimoji="1" lang="ja-JP" altLang="en-US" smtClean="0"/>
              <a:t>2015/12/19</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4</a:t>
            </a:fld>
            <a:endParaRPr kumimoji="1" lang="ja-JP" altLang="en-US" dirty="0"/>
          </a:p>
        </p:txBody>
      </p:sp>
    </p:spTree>
    <p:extLst>
      <p:ext uri="{BB962C8B-B14F-4D97-AF65-F5344CB8AC3E}">
        <p14:creationId xmlns:p14="http://schemas.microsoft.com/office/powerpoint/2010/main" val="7555172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23528" y="404664"/>
            <a:ext cx="7704856" cy="1440160"/>
          </a:xfrm>
        </p:spPr>
        <p:txBody>
          <a:bodyPr>
            <a:normAutofit/>
          </a:bodyPr>
          <a:lstStyle/>
          <a:p>
            <a:r>
              <a:rPr lang="ja-JP" altLang="en-US" sz="2400" dirty="0" smtClean="0"/>
              <a:t>「自己</a:t>
            </a:r>
            <a:r>
              <a:rPr lang="ja-JP" altLang="en-US" sz="2400" dirty="0"/>
              <a:t>の経験を介すこと</a:t>
            </a:r>
            <a:r>
              <a:rPr lang="ja-JP" altLang="en-US" sz="2400" dirty="0" smtClean="0"/>
              <a:t>で、共感する</a:t>
            </a:r>
            <a:r>
              <a:rPr lang="ja-JP" altLang="en-US" sz="2400" dirty="0"/>
              <a:t>こと</a:t>
            </a:r>
            <a:r>
              <a:rPr lang="ja-JP" altLang="en-US" sz="2400" dirty="0" smtClean="0"/>
              <a:t>ができる」</a:t>
            </a:r>
            <a:endParaRPr lang="en-US" altLang="ja-JP" sz="2400" dirty="0" smtClean="0"/>
          </a:p>
          <a:p>
            <a:pPr marL="0" indent="0">
              <a:buNone/>
            </a:pPr>
            <a:endParaRPr kumimoji="1" lang="ja-JP" altLang="en-US" sz="2000" dirty="0"/>
          </a:p>
        </p:txBody>
      </p:sp>
      <p:sp>
        <p:nvSpPr>
          <p:cNvPr id="4" name="日付プレースホルダー 3"/>
          <p:cNvSpPr>
            <a:spLocks noGrp="1"/>
          </p:cNvSpPr>
          <p:nvPr>
            <p:ph type="dt" sz="half" idx="10"/>
          </p:nvPr>
        </p:nvSpPr>
        <p:spPr/>
        <p:txBody>
          <a:bodyPr/>
          <a:lstStyle/>
          <a:p>
            <a:fld id="{1E71CB7E-2894-4873-87D4-521B6622D3BA}"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40</a:t>
            </a:fld>
            <a:endParaRPr lang="ja-JP" altLang="en-US"/>
          </a:p>
        </p:txBody>
      </p:sp>
      <p:sp>
        <p:nvSpPr>
          <p:cNvPr id="6" name="テキスト ボックス 5"/>
          <p:cNvSpPr txBox="1"/>
          <p:nvPr/>
        </p:nvSpPr>
        <p:spPr>
          <a:xfrm>
            <a:off x="3246690" y="836712"/>
            <a:ext cx="5112568" cy="1015663"/>
          </a:xfrm>
          <a:prstGeom prst="rect">
            <a:avLst/>
          </a:prstGeom>
          <a:noFill/>
        </p:spPr>
        <p:txBody>
          <a:bodyPr wrap="square" rtlCol="0">
            <a:spAutoFit/>
          </a:bodyPr>
          <a:lstStyle/>
          <a:p>
            <a:r>
              <a:rPr lang="zh-TW" altLang="en-US" sz="1200" dirty="0" smtClean="0"/>
              <a:t>望月</a:t>
            </a:r>
            <a:r>
              <a:rPr lang="ja-JP" altLang="en-US" sz="1200" dirty="0" smtClean="0"/>
              <a:t>　</a:t>
            </a:r>
            <a:r>
              <a:rPr lang="zh-TW" altLang="en-US" sz="1200" dirty="0" smtClean="0"/>
              <a:t>渡部 小林</a:t>
            </a:r>
            <a:r>
              <a:rPr lang="en-US" altLang="ja-JP" sz="1200" dirty="0" smtClean="0"/>
              <a:t>(2013)</a:t>
            </a:r>
            <a:r>
              <a:rPr lang="ja-JP" altLang="en-US" sz="1200" dirty="0" smtClean="0"/>
              <a:t>ライフログ</a:t>
            </a:r>
            <a:r>
              <a:rPr lang="ja-JP" altLang="en-US" sz="1200" dirty="0"/>
              <a:t>に基づく感性コミュニケーションモデルに関する考察</a:t>
            </a:r>
          </a:p>
          <a:p>
            <a:r>
              <a:rPr lang="en-US" altLang="ja-JP" sz="1200" dirty="0" smtClean="0"/>
              <a:t>http</a:t>
            </a:r>
            <a:r>
              <a:rPr lang="en-US" altLang="ja-JP" sz="1200" dirty="0"/>
              <a:t>://ci.nii.ac.jp/els/110009727822.pdf?id=ART0010217088&amp;type=pdf&amp;lang=jp&amp;host=cinii&amp;order_no=&amp;ppv_type=0&amp;lang_sw=&amp;no=1449629924&amp;cp=</a:t>
            </a:r>
            <a:endParaRPr kumimoji="1" lang="ja-JP" altLang="en-US" sz="1200" dirty="0"/>
          </a:p>
        </p:txBody>
      </p:sp>
      <p:sp>
        <p:nvSpPr>
          <p:cNvPr id="7" name="正方形/長方形 6"/>
          <p:cNvSpPr/>
          <p:nvPr/>
        </p:nvSpPr>
        <p:spPr>
          <a:xfrm>
            <a:off x="539552" y="2014646"/>
            <a:ext cx="1872208" cy="1270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過去連想</a:t>
            </a:r>
            <a:endParaRPr kumimoji="1" lang="ja-JP" altLang="en-US" sz="2800" dirty="0"/>
          </a:p>
        </p:txBody>
      </p:sp>
      <p:cxnSp>
        <p:nvCxnSpPr>
          <p:cNvPr id="9" name="直線矢印コネクタ 8"/>
          <p:cNvCxnSpPr/>
          <p:nvPr/>
        </p:nvCxnSpPr>
        <p:spPr>
          <a:xfrm>
            <a:off x="2616133" y="2649815"/>
            <a:ext cx="10081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3779912" y="2003980"/>
            <a:ext cx="1944216" cy="12241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共感</a:t>
            </a:r>
            <a:endParaRPr kumimoji="1" lang="ja-JP" altLang="en-US" sz="3200" dirty="0"/>
          </a:p>
        </p:txBody>
      </p:sp>
      <p:sp>
        <p:nvSpPr>
          <p:cNvPr id="10" name="テキスト ボックス 9"/>
          <p:cNvSpPr txBox="1"/>
          <p:nvPr/>
        </p:nvSpPr>
        <p:spPr>
          <a:xfrm>
            <a:off x="6588224" y="6079614"/>
            <a:ext cx="2448272" cy="461665"/>
          </a:xfrm>
          <a:prstGeom prst="rect">
            <a:avLst/>
          </a:prstGeom>
          <a:noFill/>
        </p:spPr>
        <p:txBody>
          <a:bodyPr wrap="square" rtlCol="0">
            <a:spAutoFit/>
          </a:bodyPr>
          <a:lstStyle/>
          <a:p>
            <a:r>
              <a:rPr kumimoji="1" lang="ja-JP" altLang="en-US" sz="2400" dirty="0" smtClean="0"/>
              <a:t>として組み込む</a:t>
            </a:r>
            <a:endParaRPr kumimoji="1" lang="ja-JP" altLang="en-US" sz="2400" dirty="0"/>
          </a:p>
        </p:txBody>
      </p:sp>
      <p:sp>
        <p:nvSpPr>
          <p:cNvPr id="12" name="タイトル 1"/>
          <p:cNvSpPr txBox="1">
            <a:spLocks/>
          </p:cNvSpPr>
          <p:nvPr/>
        </p:nvSpPr>
        <p:spPr>
          <a:xfrm>
            <a:off x="4141445" y="0"/>
            <a:ext cx="2122743"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仮説導出②</a:t>
            </a:r>
            <a:endParaRPr lang="ja-JP" altLang="en-US" sz="2000" b="1" dirty="0">
              <a:solidFill>
                <a:schemeClr val="bg1"/>
              </a:solidFill>
            </a:endParaRPr>
          </a:p>
        </p:txBody>
      </p:sp>
      <p:sp>
        <p:nvSpPr>
          <p:cNvPr id="13" name="テキスト ボックス 12"/>
          <p:cNvSpPr txBox="1"/>
          <p:nvPr/>
        </p:nvSpPr>
        <p:spPr>
          <a:xfrm>
            <a:off x="384090" y="3812847"/>
            <a:ext cx="7711694" cy="1200329"/>
          </a:xfrm>
          <a:prstGeom prst="rect">
            <a:avLst/>
          </a:prstGeom>
          <a:noFill/>
        </p:spPr>
        <p:txBody>
          <a:bodyPr wrap="square" rtlCol="0">
            <a:spAutoFit/>
          </a:bodyPr>
          <a:lstStyle/>
          <a:p>
            <a:r>
              <a:rPr lang="ja-JP" altLang="en-US" sz="2400" dirty="0" smtClean="0"/>
              <a:t>・</a:t>
            </a:r>
            <a:r>
              <a:rPr lang="ja-JP" altLang="en-US" sz="2400" u="sng" dirty="0" smtClean="0"/>
              <a:t>感情</a:t>
            </a:r>
            <a:r>
              <a:rPr lang="ja-JP" altLang="en-US" sz="2400" u="sng" dirty="0"/>
              <a:t>の移入度</a:t>
            </a:r>
            <a:r>
              <a:rPr lang="ja-JP" altLang="en-US" sz="2400" dirty="0"/>
              <a:t>が「行動意図」や「信念」</a:t>
            </a:r>
            <a:r>
              <a:rPr lang="ja-JP" altLang="en-US" sz="2400" dirty="0" smtClean="0"/>
              <a:t>に影響</a:t>
            </a:r>
            <a:r>
              <a:rPr lang="ja-JP" altLang="en-US" sz="2400" dirty="0"/>
              <a:t>を</a:t>
            </a:r>
            <a:r>
              <a:rPr lang="ja-JP" altLang="en-US" sz="2400" dirty="0" smtClean="0"/>
              <a:t>及ぼす</a:t>
            </a:r>
            <a:endParaRPr lang="en-US" altLang="ja-JP" sz="2400" dirty="0" smtClean="0"/>
          </a:p>
          <a:p>
            <a:r>
              <a:rPr lang="ja-JP" altLang="en-US" sz="2400" dirty="0"/>
              <a:t>　</a:t>
            </a:r>
            <a:r>
              <a:rPr lang="ja-JP" altLang="en-US" sz="2400" dirty="0" smtClean="0"/>
              <a:t>　　　　　</a:t>
            </a:r>
            <a:r>
              <a:rPr lang="ja-JP" altLang="en-US" sz="2400" dirty="0"/>
              <a:t>　　</a:t>
            </a:r>
            <a:r>
              <a:rPr lang="ja-JP" altLang="en-US" sz="2400" dirty="0" smtClean="0"/>
              <a:t>　　　　　　　　　　　　　　　　（</a:t>
            </a:r>
            <a:r>
              <a:rPr lang="en-US" altLang="ja-JP" sz="2400" dirty="0" err="1"/>
              <a:t>Escalas</a:t>
            </a:r>
            <a:r>
              <a:rPr lang="en-US" altLang="ja-JP" sz="2400" dirty="0"/>
              <a:t> </a:t>
            </a:r>
            <a:r>
              <a:rPr lang="ja-JP" altLang="en-US" sz="2400" dirty="0"/>
              <a:t>　</a:t>
            </a:r>
            <a:r>
              <a:rPr lang="en-US" altLang="ja-JP" sz="2400" dirty="0"/>
              <a:t>2004</a:t>
            </a:r>
            <a:r>
              <a:rPr lang="ja-JP" altLang="en-US" sz="2400" dirty="0"/>
              <a:t>）</a:t>
            </a:r>
          </a:p>
          <a:p>
            <a:endParaRPr kumimoji="1" lang="ja-JP" alt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104697"/>
            <a:ext cx="2054353" cy="1222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9299" y="5715729"/>
            <a:ext cx="1090613" cy="15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6863" y="5013176"/>
            <a:ext cx="2212911" cy="133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テキスト ボックス 18"/>
          <p:cNvSpPr txBox="1"/>
          <p:nvPr/>
        </p:nvSpPr>
        <p:spPr>
          <a:xfrm>
            <a:off x="1105063" y="4251428"/>
            <a:ext cx="461665" cy="323165"/>
          </a:xfrm>
          <a:prstGeom prst="rect">
            <a:avLst/>
          </a:prstGeom>
          <a:noFill/>
        </p:spPr>
        <p:txBody>
          <a:bodyPr vert="eaVert" wrap="none" rtlCol="0">
            <a:spAutoFit/>
          </a:bodyPr>
          <a:lstStyle/>
          <a:p>
            <a:r>
              <a:rPr kumimoji="1" lang="ja-JP" altLang="en-US" dirty="0" smtClean="0"/>
              <a:t>＝</a:t>
            </a:r>
            <a:endParaRPr kumimoji="1" lang="ja-JP" altLang="en-US" dirty="0"/>
          </a:p>
        </p:txBody>
      </p:sp>
      <p:sp>
        <p:nvSpPr>
          <p:cNvPr id="20" name="テキスト ボックス 19"/>
          <p:cNvSpPr txBox="1"/>
          <p:nvPr/>
        </p:nvSpPr>
        <p:spPr>
          <a:xfrm>
            <a:off x="935785" y="4538139"/>
            <a:ext cx="1587294" cy="461665"/>
          </a:xfrm>
          <a:prstGeom prst="rect">
            <a:avLst/>
          </a:prstGeom>
          <a:noFill/>
        </p:spPr>
        <p:txBody>
          <a:bodyPr wrap="none" rtlCol="0">
            <a:spAutoFit/>
          </a:bodyPr>
          <a:lstStyle/>
          <a:p>
            <a:r>
              <a:rPr kumimoji="1" lang="ja-JP" altLang="en-US" sz="2400" dirty="0" smtClean="0"/>
              <a:t>共感</a:t>
            </a:r>
            <a:r>
              <a:rPr lang="ja-JP" altLang="en-US" sz="1200" dirty="0" smtClean="0"/>
              <a:t>（コトバンク）</a:t>
            </a:r>
            <a:endParaRPr kumimoji="1" lang="en-US" altLang="ja-JP" sz="1200" dirty="0" smtClean="0"/>
          </a:p>
        </p:txBody>
      </p:sp>
      <p:pic>
        <p:nvPicPr>
          <p:cNvPr id="5122" name="Picture 2" descr="\\hkfs01\data1\s13201301056\Desktop\thCAASIQLQ.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2099" y="2377052"/>
            <a:ext cx="930982" cy="119697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hkfs01\data1\s13201301056\Desktop\thCAASIQLQ.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4435" y="4762263"/>
            <a:ext cx="1008112"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301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FF67BA7-5FE0-4D75-83D0-EE4BB92D9A19}"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41</a:t>
            </a:fld>
            <a:endParaRPr lang="ja-JP" altLang="en-US"/>
          </a:p>
        </p:txBody>
      </p:sp>
      <p:sp>
        <p:nvSpPr>
          <p:cNvPr id="4" name="正方形/長方形 3"/>
          <p:cNvSpPr/>
          <p:nvPr/>
        </p:nvSpPr>
        <p:spPr>
          <a:xfrm>
            <a:off x="4067944" y="38864"/>
            <a:ext cx="1346844" cy="369332"/>
          </a:xfrm>
          <a:prstGeom prst="rect">
            <a:avLst/>
          </a:prstGeom>
        </p:spPr>
        <p:txBody>
          <a:bodyPr wrap="none">
            <a:spAutoFit/>
          </a:bodyPr>
          <a:lstStyle/>
          <a:p>
            <a:r>
              <a:rPr lang="ja-JP" altLang="en-US" b="1" dirty="0">
                <a:solidFill>
                  <a:schemeClr val="bg1"/>
                </a:solidFill>
              </a:rPr>
              <a:t>仮説導出②</a:t>
            </a:r>
          </a:p>
        </p:txBody>
      </p:sp>
      <p:sp>
        <p:nvSpPr>
          <p:cNvPr id="10" name="テキスト ボックス 9"/>
          <p:cNvSpPr txBox="1"/>
          <p:nvPr/>
        </p:nvSpPr>
        <p:spPr>
          <a:xfrm>
            <a:off x="1399096" y="961228"/>
            <a:ext cx="6984776" cy="400110"/>
          </a:xfrm>
          <a:prstGeom prst="rect">
            <a:avLst/>
          </a:prstGeom>
          <a:noFill/>
        </p:spPr>
        <p:txBody>
          <a:bodyPr wrap="square" rtlCol="0">
            <a:spAutoFit/>
          </a:bodyPr>
          <a:lstStyle/>
          <a:p>
            <a:r>
              <a:rPr kumimoji="1" lang="en-US" altLang="ja-JP" sz="2000" dirty="0" smtClean="0"/>
              <a:t>CM</a:t>
            </a:r>
            <a:r>
              <a:rPr kumimoji="1" lang="ja-JP" altLang="en-US" sz="2000" dirty="0" smtClean="0"/>
              <a:t>を見て過去を連想</a:t>
            </a:r>
            <a:r>
              <a:rPr lang="ja-JP" altLang="en-US" sz="2000" dirty="0" smtClean="0"/>
              <a:t>しない場合、商品（楠見　</a:t>
            </a:r>
            <a:r>
              <a:rPr lang="en-US" altLang="ja-JP" sz="2000" dirty="0" smtClean="0"/>
              <a:t>2014</a:t>
            </a:r>
            <a:r>
              <a:rPr lang="ja-JP" altLang="en-US" sz="2000" dirty="0" smtClean="0"/>
              <a:t>）と同様に、</a:t>
            </a:r>
            <a:endParaRPr kumimoji="1" lang="ja-JP" altLang="en-US" sz="2000" dirty="0"/>
          </a:p>
        </p:txBody>
      </p:sp>
      <p:sp>
        <p:nvSpPr>
          <p:cNvPr id="11" name="正方形/長方形 10"/>
          <p:cNvSpPr/>
          <p:nvPr/>
        </p:nvSpPr>
        <p:spPr>
          <a:xfrm>
            <a:off x="1399096" y="1407252"/>
            <a:ext cx="7061336" cy="707886"/>
          </a:xfrm>
          <a:prstGeom prst="rect">
            <a:avLst/>
          </a:prstGeom>
        </p:spPr>
        <p:txBody>
          <a:bodyPr wrap="square">
            <a:spAutoFit/>
          </a:bodyPr>
          <a:lstStyle/>
          <a:p>
            <a:r>
              <a:rPr lang="ja-JP" altLang="en-US" sz="2000" dirty="0" smtClean="0"/>
              <a:t>懐かしいという感情によって広告に対する良いイメージへと繋がり、それによって消費者の利用意図へとつながるのではないか</a:t>
            </a:r>
            <a:endParaRPr lang="ja-JP" altLang="en-US" sz="2000" dirty="0"/>
          </a:p>
        </p:txBody>
      </p:sp>
      <p:pic>
        <p:nvPicPr>
          <p:cNvPr id="12" name="図 11"/>
          <p:cNvPicPr>
            <a:picLocks noChangeAspect="1"/>
          </p:cNvPicPr>
          <p:nvPr/>
        </p:nvPicPr>
        <p:blipFill>
          <a:blip r:embed="rId2"/>
          <a:stretch>
            <a:fillRect/>
          </a:stretch>
        </p:blipFill>
        <p:spPr>
          <a:xfrm>
            <a:off x="574182" y="2714484"/>
            <a:ext cx="2338288" cy="1338313"/>
          </a:xfrm>
          <a:prstGeom prst="rect">
            <a:avLst/>
          </a:prstGeom>
        </p:spPr>
      </p:pic>
      <p:pic>
        <p:nvPicPr>
          <p:cNvPr id="13" name="図 12"/>
          <p:cNvPicPr>
            <a:picLocks noChangeAspect="1"/>
          </p:cNvPicPr>
          <p:nvPr/>
        </p:nvPicPr>
        <p:blipFill>
          <a:blip r:embed="rId3"/>
          <a:stretch>
            <a:fillRect/>
          </a:stretch>
        </p:blipFill>
        <p:spPr>
          <a:xfrm>
            <a:off x="108280" y="4695058"/>
            <a:ext cx="1702833" cy="894182"/>
          </a:xfrm>
          <a:prstGeom prst="rect">
            <a:avLst/>
          </a:prstGeom>
        </p:spPr>
      </p:pic>
      <p:pic>
        <p:nvPicPr>
          <p:cNvPr id="14" name="図 13"/>
          <p:cNvPicPr>
            <a:picLocks noChangeAspect="1"/>
          </p:cNvPicPr>
          <p:nvPr/>
        </p:nvPicPr>
        <p:blipFill>
          <a:blip r:embed="rId4"/>
          <a:stretch>
            <a:fillRect/>
          </a:stretch>
        </p:blipFill>
        <p:spPr>
          <a:xfrm>
            <a:off x="1811113" y="4695058"/>
            <a:ext cx="1688155" cy="894182"/>
          </a:xfrm>
          <a:prstGeom prst="rect">
            <a:avLst/>
          </a:prstGeom>
        </p:spPr>
      </p:pic>
      <p:pic>
        <p:nvPicPr>
          <p:cNvPr id="15" name="図 14"/>
          <p:cNvPicPr>
            <a:picLocks noChangeAspect="1"/>
          </p:cNvPicPr>
          <p:nvPr/>
        </p:nvPicPr>
        <p:blipFill>
          <a:blip r:embed="rId5"/>
          <a:stretch>
            <a:fillRect/>
          </a:stretch>
        </p:blipFill>
        <p:spPr>
          <a:xfrm>
            <a:off x="719254" y="4075942"/>
            <a:ext cx="487722" cy="774259"/>
          </a:xfrm>
          <a:prstGeom prst="rect">
            <a:avLst/>
          </a:prstGeom>
        </p:spPr>
      </p:pic>
      <p:pic>
        <p:nvPicPr>
          <p:cNvPr id="16" name="図 15"/>
          <p:cNvPicPr>
            <a:picLocks noChangeAspect="1"/>
          </p:cNvPicPr>
          <p:nvPr/>
        </p:nvPicPr>
        <p:blipFill>
          <a:blip r:embed="rId6"/>
          <a:stretch>
            <a:fillRect/>
          </a:stretch>
        </p:blipFill>
        <p:spPr>
          <a:xfrm>
            <a:off x="2164128" y="4085405"/>
            <a:ext cx="558301" cy="764796"/>
          </a:xfrm>
          <a:prstGeom prst="rect">
            <a:avLst/>
          </a:prstGeom>
        </p:spPr>
      </p:pic>
      <p:pic>
        <p:nvPicPr>
          <p:cNvPr id="17" name="図 16"/>
          <p:cNvPicPr>
            <a:picLocks noChangeAspect="1"/>
          </p:cNvPicPr>
          <p:nvPr/>
        </p:nvPicPr>
        <p:blipFill>
          <a:blip r:embed="rId7"/>
          <a:stretch>
            <a:fillRect/>
          </a:stretch>
        </p:blipFill>
        <p:spPr>
          <a:xfrm>
            <a:off x="4427983" y="4615031"/>
            <a:ext cx="2026065" cy="1387414"/>
          </a:xfrm>
          <a:prstGeom prst="rect">
            <a:avLst/>
          </a:prstGeom>
        </p:spPr>
      </p:pic>
      <p:pic>
        <p:nvPicPr>
          <p:cNvPr id="18" name="図 17"/>
          <p:cNvPicPr>
            <a:picLocks noChangeAspect="1"/>
          </p:cNvPicPr>
          <p:nvPr/>
        </p:nvPicPr>
        <p:blipFill>
          <a:blip r:embed="rId8"/>
          <a:stretch>
            <a:fillRect/>
          </a:stretch>
        </p:blipFill>
        <p:spPr>
          <a:xfrm>
            <a:off x="6732240" y="2714484"/>
            <a:ext cx="1987518" cy="1345397"/>
          </a:xfrm>
          <a:prstGeom prst="rect">
            <a:avLst/>
          </a:prstGeom>
        </p:spPr>
      </p:pic>
      <p:cxnSp>
        <p:nvCxnSpPr>
          <p:cNvPr id="21" name="直線矢印コネクタ 20"/>
          <p:cNvCxnSpPr>
            <a:endCxn id="17" idx="1"/>
          </p:cNvCxnSpPr>
          <p:nvPr/>
        </p:nvCxnSpPr>
        <p:spPr>
          <a:xfrm>
            <a:off x="2636123" y="3803739"/>
            <a:ext cx="1791860" cy="150499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17" idx="3"/>
          </p:cNvCxnSpPr>
          <p:nvPr/>
        </p:nvCxnSpPr>
        <p:spPr>
          <a:xfrm flipV="1">
            <a:off x="6454048" y="4104994"/>
            <a:ext cx="1070280" cy="120374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7686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A887D4B-6B7E-49E4-9021-ACF86370F632}"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42</a:t>
            </a:fld>
            <a:endParaRPr lang="ja-JP" altLang="en-US"/>
          </a:p>
        </p:txBody>
      </p:sp>
      <p:sp>
        <p:nvSpPr>
          <p:cNvPr id="4" name="正方形/長方形 3"/>
          <p:cNvSpPr/>
          <p:nvPr/>
        </p:nvSpPr>
        <p:spPr>
          <a:xfrm>
            <a:off x="3995936" y="-1786"/>
            <a:ext cx="1346844" cy="369332"/>
          </a:xfrm>
          <a:prstGeom prst="rect">
            <a:avLst/>
          </a:prstGeom>
        </p:spPr>
        <p:txBody>
          <a:bodyPr wrap="none">
            <a:spAutoFit/>
          </a:bodyPr>
          <a:lstStyle/>
          <a:p>
            <a:r>
              <a:rPr lang="ja-JP" altLang="en-US" b="1" dirty="0">
                <a:solidFill>
                  <a:schemeClr val="bg1"/>
                </a:solidFill>
              </a:rPr>
              <a:t>仮説導出②</a:t>
            </a:r>
          </a:p>
        </p:txBody>
      </p:sp>
      <p:sp>
        <p:nvSpPr>
          <p:cNvPr id="5" name="テキスト ボックス 4"/>
          <p:cNvSpPr txBox="1"/>
          <p:nvPr/>
        </p:nvSpPr>
        <p:spPr>
          <a:xfrm>
            <a:off x="827584" y="908720"/>
            <a:ext cx="7859216" cy="1015663"/>
          </a:xfrm>
          <a:prstGeom prst="rect">
            <a:avLst/>
          </a:prstGeom>
          <a:noFill/>
        </p:spPr>
        <p:txBody>
          <a:bodyPr wrap="square" rtlCol="0">
            <a:spAutoFit/>
          </a:bodyPr>
          <a:lstStyle/>
          <a:p>
            <a:r>
              <a:rPr kumimoji="1" lang="ja-JP" altLang="en-US" sz="2000" dirty="0" smtClean="0"/>
              <a:t>商品の場合、懐かしさ喚起広告要素に関連する事柄や個人の思い出、</a:t>
            </a:r>
            <a:endParaRPr kumimoji="1" lang="en-US" altLang="ja-JP" sz="2000" dirty="0" smtClean="0"/>
          </a:p>
          <a:p>
            <a:r>
              <a:rPr lang="ja-JP" altLang="en-US" sz="2000" dirty="0" smtClean="0"/>
              <a:t>社会的出来事を思い出し、店頭で商品を見たときになぜか懐かしいと</a:t>
            </a:r>
            <a:endParaRPr lang="en-US" altLang="ja-JP" sz="2000" dirty="0" smtClean="0"/>
          </a:p>
          <a:p>
            <a:r>
              <a:rPr lang="ja-JP" altLang="en-US" sz="2000" dirty="0" smtClean="0"/>
              <a:t>思う</a:t>
            </a:r>
            <a:endParaRPr kumimoji="1" lang="ja-JP" altLang="en-US" sz="2000" dirty="0"/>
          </a:p>
        </p:txBody>
      </p:sp>
      <p:sp>
        <p:nvSpPr>
          <p:cNvPr id="6" name="角丸四角形 5"/>
          <p:cNvSpPr/>
          <p:nvPr/>
        </p:nvSpPr>
        <p:spPr>
          <a:xfrm>
            <a:off x="611560" y="764704"/>
            <a:ext cx="7992888" cy="1296144"/>
          </a:xfrm>
          <a:prstGeom prst="round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824955" y="2564904"/>
            <a:ext cx="6840760" cy="1015663"/>
          </a:xfrm>
          <a:prstGeom prst="rect">
            <a:avLst/>
          </a:prstGeom>
          <a:noFill/>
        </p:spPr>
        <p:txBody>
          <a:bodyPr wrap="square" rtlCol="0">
            <a:spAutoFit/>
          </a:bodyPr>
          <a:lstStyle/>
          <a:p>
            <a:r>
              <a:rPr lang="ja-JP" altLang="en-US" sz="2000" dirty="0" smtClean="0"/>
              <a:t>旅行のＣＭの場合、ＣＭを見て自身の過去の旅行を思い出し、</a:t>
            </a:r>
            <a:endParaRPr lang="en-US" altLang="ja-JP" sz="2000" dirty="0" smtClean="0"/>
          </a:p>
          <a:p>
            <a:r>
              <a:rPr lang="ja-JP" altLang="en-US" sz="2000" dirty="0" smtClean="0"/>
              <a:t>ＣＭで扱われている旅行自体に懐かしさ感情が移行しなくても、利用意欲に繋がるのではないか</a:t>
            </a:r>
            <a:endParaRPr kumimoji="1" lang="ja-JP" altLang="en-US"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275931"/>
            <a:ext cx="2304256" cy="135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直線矢印コネクタ 8"/>
          <p:cNvCxnSpPr>
            <a:stCxn id="3074" idx="3"/>
          </p:cNvCxnSpPr>
          <p:nvPr/>
        </p:nvCxnSpPr>
        <p:spPr>
          <a:xfrm flipV="1">
            <a:off x="3779912" y="4955924"/>
            <a:ext cx="1224136"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275931"/>
            <a:ext cx="2160240" cy="135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81468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975AE186-E9B8-4EF4-8F58-AFB710E4E2FB}"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43</a:t>
            </a:fld>
            <a:endParaRPr lang="ja-JP" altLang="en-US"/>
          </a:p>
        </p:txBody>
      </p:sp>
      <p:sp>
        <p:nvSpPr>
          <p:cNvPr id="6" name="テキスト ボックス 5"/>
          <p:cNvSpPr txBox="1"/>
          <p:nvPr/>
        </p:nvSpPr>
        <p:spPr>
          <a:xfrm>
            <a:off x="3923928" y="3974"/>
            <a:ext cx="1338828" cy="369332"/>
          </a:xfrm>
          <a:prstGeom prst="rect">
            <a:avLst/>
          </a:prstGeom>
          <a:noFill/>
        </p:spPr>
        <p:txBody>
          <a:bodyPr wrap="none" rtlCol="0">
            <a:spAutoFit/>
          </a:bodyPr>
          <a:lstStyle/>
          <a:p>
            <a:r>
              <a:rPr kumimoji="1" lang="ja-JP" altLang="en-US" b="1" dirty="0" smtClean="0">
                <a:solidFill>
                  <a:schemeClr val="bg1"/>
                </a:solidFill>
              </a:rPr>
              <a:t>仮説導出②</a:t>
            </a:r>
            <a:endParaRPr kumimoji="1" lang="ja-JP" altLang="en-US" b="1" dirty="0">
              <a:solidFill>
                <a:schemeClr val="bg1"/>
              </a:solidFill>
            </a:endParaRPr>
          </a:p>
        </p:txBody>
      </p:sp>
      <p:sp>
        <p:nvSpPr>
          <p:cNvPr id="8" name="正方形/長方形 7"/>
          <p:cNvSpPr/>
          <p:nvPr/>
        </p:nvSpPr>
        <p:spPr>
          <a:xfrm>
            <a:off x="1267391" y="4869160"/>
            <a:ext cx="2304000" cy="133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広告への</a:t>
            </a:r>
            <a:endParaRPr kumimoji="1" lang="en-US" altLang="ja-JP" sz="2400" dirty="0" smtClean="0"/>
          </a:p>
          <a:p>
            <a:pPr algn="ctr"/>
            <a:r>
              <a:rPr kumimoji="1" lang="ja-JP" altLang="en-US" sz="2400" dirty="0" smtClean="0"/>
              <a:t>良いイメージ</a:t>
            </a:r>
            <a:endParaRPr kumimoji="1" lang="ja-JP" altLang="en-US" sz="2400" dirty="0"/>
          </a:p>
        </p:txBody>
      </p:sp>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727156" y="4841634"/>
            <a:ext cx="2328874" cy="1359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p:cNvSpPr txBox="1"/>
          <p:nvPr/>
        </p:nvSpPr>
        <p:spPr>
          <a:xfrm>
            <a:off x="6411054" y="5273550"/>
            <a:ext cx="902811" cy="523220"/>
          </a:xfrm>
          <a:prstGeom prst="rect">
            <a:avLst/>
          </a:prstGeom>
          <a:noFill/>
        </p:spPr>
        <p:txBody>
          <a:bodyPr wrap="none" rtlCol="0">
            <a:spAutoFit/>
          </a:bodyPr>
          <a:lstStyle/>
          <a:p>
            <a:r>
              <a:rPr kumimoji="1" lang="ja-JP" altLang="en-US" sz="2800" dirty="0" smtClean="0">
                <a:solidFill>
                  <a:schemeClr val="bg1"/>
                </a:solidFill>
              </a:rPr>
              <a:t>共感</a:t>
            </a:r>
            <a:endParaRPr kumimoji="1" lang="ja-JP" altLang="en-US" sz="2800" dirty="0">
              <a:solidFill>
                <a:schemeClr val="bg1"/>
              </a:solidFill>
            </a:endParaRPr>
          </a:p>
        </p:txBody>
      </p:sp>
      <p:cxnSp>
        <p:nvCxnSpPr>
          <p:cNvPr id="15" name="直線矢印コネクタ 14"/>
          <p:cNvCxnSpPr>
            <a:stCxn id="8" idx="3"/>
            <a:endCxn id="1027" idx="1"/>
          </p:cNvCxnSpPr>
          <p:nvPr/>
        </p:nvCxnSpPr>
        <p:spPr>
          <a:xfrm flipV="1">
            <a:off x="3571391" y="5521397"/>
            <a:ext cx="2155765" cy="137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5652120" y="407745"/>
            <a:ext cx="3491880" cy="2031325"/>
          </a:xfrm>
          <a:prstGeom prst="rect">
            <a:avLst/>
          </a:prstGeom>
          <a:noFill/>
        </p:spPr>
        <p:txBody>
          <a:bodyPr wrap="square" rtlCol="0">
            <a:spAutoFit/>
          </a:bodyPr>
          <a:lstStyle/>
          <a:p>
            <a:r>
              <a:rPr kumimoji="1" lang="ja-JP" altLang="en-US" dirty="0" smtClean="0"/>
              <a:t>和田（</a:t>
            </a:r>
            <a:r>
              <a:rPr kumimoji="1" lang="en-US" altLang="ja-JP" dirty="0" smtClean="0"/>
              <a:t>2002</a:t>
            </a:r>
            <a:r>
              <a:rPr kumimoji="1" lang="ja-JP" altLang="en-US" dirty="0" smtClean="0"/>
              <a:t>）はブランド価値を</a:t>
            </a:r>
            <a:endParaRPr kumimoji="1" lang="en-US" altLang="ja-JP" dirty="0" smtClean="0"/>
          </a:p>
          <a:p>
            <a:r>
              <a:rPr kumimoji="1" lang="ja-JP" altLang="en-US" dirty="0" smtClean="0"/>
              <a:t>「基本価値」「便宜価値」</a:t>
            </a:r>
            <a:r>
              <a:rPr lang="ja-JP" altLang="en-US" dirty="0" smtClean="0"/>
              <a:t>「感覚価値」「観念価値」を階層的に分類した。</a:t>
            </a:r>
            <a:endParaRPr lang="en-US" altLang="ja-JP" dirty="0" smtClean="0"/>
          </a:p>
          <a:p>
            <a:r>
              <a:rPr lang="ja-JP" altLang="en-US" dirty="0"/>
              <a:t>この点</a:t>
            </a:r>
            <a:r>
              <a:rPr lang="ja-JP" altLang="en-US" dirty="0" smtClean="0"/>
              <a:t>に注目し広告への良い</a:t>
            </a:r>
            <a:r>
              <a:rPr lang="ja-JP" altLang="en-US" dirty="0"/>
              <a:t>イ</a:t>
            </a:r>
            <a:r>
              <a:rPr lang="ja-JP" altLang="en-US" dirty="0" smtClean="0"/>
              <a:t>メージを持つと、共感に繋がるとする</a:t>
            </a:r>
            <a:endParaRPr lang="en-US" altLang="ja-JP" dirty="0" smtClean="0"/>
          </a:p>
        </p:txBody>
      </p:sp>
      <p:graphicFrame>
        <p:nvGraphicFramePr>
          <p:cNvPr id="13" name="図表 12"/>
          <p:cNvGraphicFramePr/>
          <p:nvPr>
            <p:extLst>
              <p:ext uri="{D42A27DB-BD31-4B8C-83A1-F6EECF244321}">
                <p14:modId xmlns:p14="http://schemas.microsoft.com/office/powerpoint/2010/main" val="1553258155"/>
              </p:ext>
            </p:extLst>
          </p:nvPr>
        </p:nvGraphicFramePr>
        <p:xfrm>
          <a:off x="107504" y="476672"/>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円/楕円 13"/>
          <p:cNvSpPr/>
          <p:nvPr/>
        </p:nvSpPr>
        <p:spPr>
          <a:xfrm>
            <a:off x="755576" y="2060848"/>
            <a:ext cx="5184576" cy="28083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6" name="角丸四角形 15"/>
          <p:cNvSpPr/>
          <p:nvPr/>
        </p:nvSpPr>
        <p:spPr>
          <a:xfrm>
            <a:off x="5652120" y="407744"/>
            <a:ext cx="3491880" cy="20313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5941346" y="2780928"/>
            <a:ext cx="3207929" cy="400110"/>
          </a:xfrm>
          <a:prstGeom prst="rect">
            <a:avLst/>
          </a:prstGeom>
          <a:noFill/>
        </p:spPr>
        <p:txBody>
          <a:bodyPr wrap="none" rtlCol="0">
            <a:spAutoFit/>
          </a:bodyPr>
          <a:lstStyle/>
          <a:p>
            <a:r>
              <a:rPr kumimoji="1" lang="ja-JP" altLang="en-US" sz="1000" dirty="0" smtClean="0"/>
              <a:t>和田充夫（</a:t>
            </a:r>
            <a:r>
              <a:rPr kumimoji="1" lang="en-US" altLang="ja-JP" sz="1000" dirty="0" smtClean="0"/>
              <a:t>1997</a:t>
            </a:r>
            <a:r>
              <a:rPr kumimoji="1" lang="ja-JP" altLang="en-US" sz="1000" dirty="0" smtClean="0"/>
              <a:t>）「顧客インターフェイスとしてのブランド」</a:t>
            </a:r>
            <a:endParaRPr kumimoji="1" lang="en-US" altLang="ja-JP" sz="1000" dirty="0" smtClean="0"/>
          </a:p>
          <a:p>
            <a:r>
              <a:rPr lang="ja-JP" altLang="en-US" sz="1000" dirty="0" smtClean="0"/>
              <a:t>和田充夫（</a:t>
            </a:r>
            <a:r>
              <a:rPr lang="en-US" altLang="ja-JP" sz="1000" dirty="0" smtClean="0"/>
              <a:t>2002</a:t>
            </a:r>
            <a:r>
              <a:rPr lang="ja-JP" altLang="en-US" sz="1000" dirty="0" smtClean="0"/>
              <a:t>）</a:t>
            </a:r>
            <a:r>
              <a:rPr lang="en-US" altLang="ja-JP" sz="1000" dirty="0" smtClean="0"/>
              <a:t>『</a:t>
            </a:r>
            <a:r>
              <a:rPr lang="ja-JP" altLang="en-US" sz="1000" dirty="0" smtClean="0"/>
              <a:t>ブランド価値供創</a:t>
            </a:r>
            <a:r>
              <a:rPr lang="en-US" altLang="ja-JP" sz="1000" dirty="0" smtClean="0"/>
              <a:t>』</a:t>
            </a:r>
            <a:r>
              <a:rPr lang="ja-JP" altLang="en-US" sz="1000" dirty="0" smtClean="0"/>
              <a:t>同文舘出版</a:t>
            </a:r>
            <a:endParaRPr kumimoji="1" lang="ja-JP" altLang="en-US" sz="1000" dirty="0"/>
          </a:p>
        </p:txBody>
      </p:sp>
    </p:spTree>
    <p:extLst>
      <p:ext uri="{BB962C8B-B14F-4D97-AF65-F5344CB8AC3E}">
        <p14:creationId xmlns:p14="http://schemas.microsoft.com/office/powerpoint/2010/main" val="14525757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92090" y="548680"/>
            <a:ext cx="2207429" cy="572642"/>
          </a:xfrm>
        </p:spPr>
        <p:txBody>
          <a:bodyPr>
            <a:noAutofit/>
          </a:bodyPr>
          <a:lstStyle/>
          <a:p>
            <a:r>
              <a:rPr kumimoji="1" lang="ja-JP" altLang="en-US" dirty="0" smtClean="0">
                <a:solidFill>
                  <a:schemeClr val="tx1"/>
                </a:solidFill>
              </a:rPr>
              <a:t>パス図</a:t>
            </a:r>
            <a:endParaRPr kumimoji="1" lang="ja-JP" altLang="en-US" dirty="0">
              <a:solidFill>
                <a:schemeClr val="tx1"/>
              </a:solidFill>
            </a:endParaRPr>
          </a:p>
        </p:txBody>
      </p:sp>
      <p:sp>
        <p:nvSpPr>
          <p:cNvPr id="4" name="日付プレースホルダー 3"/>
          <p:cNvSpPr>
            <a:spLocks noGrp="1"/>
          </p:cNvSpPr>
          <p:nvPr>
            <p:ph type="dt" sz="half" idx="10"/>
          </p:nvPr>
        </p:nvSpPr>
        <p:spPr/>
        <p:txBody>
          <a:bodyPr/>
          <a:lstStyle/>
          <a:p>
            <a:fld id="{A8DC9D0D-9234-472A-820F-8ED369FFC31B}"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44</a:t>
            </a:fld>
            <a:endParaRPr lang="ja-JP" altLang="en-US"/>
          </a:p>
        </p:txBody>
      </p:sp>
      <p:sp>
        <p:nvSpPr>
          <p:cNvPr id="7" name="正方形/長方形 6"/>
          <p:cNvSpPr/>
          <p:nvPr/>
        </p:nvSpPr>
        <p:spPr>
          <a:xfrm>
            <a:off x="3995936" y="1498140"/>
            <a:ext cx="1734299" cy="10667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過去連想</a:t>
            </a:r>
            <a:endParaRPr kumimoji="1" lang="ja-JP" altLang="en-US" sz="2800" dirty="0"/>
          </a:p>
        </p:txBody>
      </p:sp>
      <p:sp>
        <p:nvSpPr>
          <p:cNvPr id="8" name="正方形/長方形 7"/>
          <p:cNvSpPr/>
          <p:nvPr/>
        </p:nvSpPr>
        <p:spPr>
          <a:xfrm>
            <a:off x="3995936" y="3163196"/>
            <a:ext cx="1734299" cy="11737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共感</a:t>
            </a:r>
            <a:endParaRPr kumimoji="1" lang="ja-JP" altLang="en-US" sz="2800" dirty="0"/>
          </a:p>
        </p:txBody>
      </p:sp>
      <p:sp>
        <p:nvSpPr>
          <p:cNvPr id="9" name="正方形/長方形 8"/>
          <p:cNvSpPr/>
          <p:nvPr/>
        </p:nvSpPr>
        <p:spPr>
          <a:xfrm>
            <a:off x="3963113" y="5031618"/>
            <a:ext cx="1833023" cy="1205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t>広告への</a:t>
            </a:r>
            <a:endParaRPr kumimoji="1" lang="en-US" altLang="ja-JP" sz="2000" dirty="0" smtClean="0"/>
          </a:p>
          <a:p>
            <a:pPr algn="ctr"/>
            <a:r>
              <a:rPr kumimoji="1" lang="ja-JP" altLang="en-US" sz="2000" dirty="0" smtClean="0"/>
              <a:t>良い</a:t>
            </a:r>
            <a:endParaRPr kumimoji="1" lang="en-US" altLang="ja-JP" sz="2000" dirty="0" smtClean="0"/>
          </a:p>
          <a:p>
            <a:pPr algn="ctr"/>
            <a:r>
              <a:rPr kumimoji="1" lang="ja-JP" altLang="en-US" sz="2000" dirty="0" smtClean="0"/>
              <a:t>イメージ</a:t>
            </a:r>
            <a:endParaRPr kumimoji="1" lang="ja-JP" altLang="en-US" sz="2000" dirty="0"/>
          </a:p>
        </p:txBody>
      </p:sp>
      <p:sp>
        <p:nvSpPr>
          <p:cNvPr id="10" name="正方形/長方形 9"/>
          <p:cNvSpPr/>
          <p:nvPr/>
        </p:nvSpPr>
        <p:spPr>
          <a:xfrm>
            <a:off x="6802145" y="3220666"/>
            <a:ext cx="1874311" cy="12402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利用意図</a:t>
            </a:r>
            <a:endParaRPr kumimoji="1" lang="ja-JP" altLang="en-US" sz="2800" dirty="0"/>
          </a:p>
        </p:txBody>
      </p:sp>
      <p:cxnSp>
        <p:nvCxnSpPr>
          <p:cNvPr id="12" name="直線矢印コネクタ 11"/>
          <p:cNvCxnSpPr/>
          <p:nvPr/>
        </p:nvCxnSpPr>
        <p:spPr>
          <a:xfrm flipV="1">
            <a:off x="2764107" y="2051116"/>
            <a:ext cx="1199006" cy="161327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7" idx="2"/>
            <a:endCxn id="8" idx="0"/>
          </p:cNvCxnSpPr>
          <p:nvPr/>
        </p:nvCxnSpPr>
        <p:spPr>
          <a:xfrm>
            <a:off x="4863086" y="2564904"/>
            <a:ext cx="0" cy="59829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2699792" y="3634200"/>
            <a:ext cx="1184027" cy="190640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7" idx="3"/>
          </p:cNvCxnSpPr>
          <p:nvPr/>
        </p:nvCxnSpPr>
        <p:spPr>
          <a:xfrm>
            <a:off x="5730235" y="2031522"/>
            <a:ext cx="1024999" cy="149849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stCxn id="8" idx="3"/>
          </p:cNvCxnSpPr>
          <p:nvPr/>
        </p:nvCxnSpPr>
        <p:spPr>
          <a:xfrm>
            <a:off x="5730235" y="3750058"/>
            <a:ext cx="107191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9" idx="3"/>
          </p:cNvCxnSpPr>
          <p:nvPr/>
        </p:nvCxnSpPr>
        <p:spPr>
          <a:xfrm flipV="1">
            <a:off x="5796136" y="3879491"/>
            <a:ext cx="926275" cy="175497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 name="円/楕円 2"/>
          <p:cNvSpPr/>
          <p:nvPr/>
        </p:nvSpPr>
        <p:spPr>
          <a:xfrm>
            <a:off x="683568" y="2857752"/>
            <a:ext cx="2080539" cy="1421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懐かしい広告要素</a:t>
            </a:r>
            <a:endParaRPr kumimoji="1" lang="ja-JP" altLang="en-US" sz="2400" dirty="0"/>
          </a:p>
        </p:txBody>
      </p:sp>
      <p:cxnSp>
        <p:nvCxnSpPr>
          <p:cNvPr id="13" name="直線矢印コネクタ 12"/>
          <p:cNvCxnSpPr/>
          <p:nvPr/>
        </p:nvCxnSpPr>
        <p:spPr>
          <a:xfrm flipH="1">
            <a:off x="754809" y="4110096"/>
            <a:ext cx="274179" cy="568589"/>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2267744" y="4228778"/>
            <a:ext cx="288032" cy="46420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251520" y="4692984"/>
            <a:ext cx="1224136" cy="8476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t>過去場面</a:t>
            </a:r>
            <a:endParaRPr kumimoji="1" lang="ja-JP" altLang="en-US" sz="2000" dirty="0"/>
          </a:p>
        </p:txBody>
      </p:sp>
      <p:sp>
        <p:nvSpPr>
          <p:cNvPr id="19" name="正方形/長方形 18"/>
          <p:cNvSpPr/>
          <p:nvPr/>
        </p:nvSpPr>
        <p:spPr>
          <a:xfrm>
            <a:off x="1933691" y="4713516"/>
            <a:ext cx="1224136" cy="827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t>広告懐古</a:t>
            </a:r>
            <a:endParaRPr kumimoji="1" lang="ja-JP" altLang="en-US" sz="2000" dirty="0"/>
          </a:p>
        </p:txBody>
      </p:sp>
      <p:cxnSp>
        <p:nvCxnSpPr>
          <p:cNvPr id="26" name="直線矢印コネクタ 25"/>
          <p:cNvCxnSpPr>
            <a:stCxn id="9" idx="0"/>
            <a:endCxn id="8" idx="2"/>
          </p:cNvCxnSpPr>
          <p:nvPr/>
        </p:nvCxnSpPr>
        <p:spPr>
          <a:xfrm flipH="1" flipV="1">
            <a:off x="4863086" y="4336920"/>
            <a:ext cx="16539" cy="69469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2" name="タイトル 1"/>
          <p:cNvSpPr txBox="1">
            <a:spLocks/>
          </p:cNvSpPr>
          <p:nvPr/>
        </p:nvSpPr>
        <p:spPr>
          <a:xfrm>
            <a:off x="4141445" y="0"/>
            <a:ext cx="2122743" cy="360040"/>
          </a:xfrm>
          <a:prstGeom prst="rect">
            <a:avLst/>
          </a:prstGeom>
        </p:spPr>
        <p:txBody>
          <a:bodyPr vert="horz" lIns="91440" tIns="45720" rIns="91440" bIns="45720" rtlCol="0" anchor="ctr">
            <a:noAutofit/>
          </a:bodyPr>
          <a:lstStyle>
            <a:lvl1pPr algn="l" defTabSz="914400" rtl="0" eaLnBrk="1" latinLnBrk="0" hangingPunct="1">
              <a:spcBef>
                <a:spcPct val="0"/>
              </a:spcBef>
              <a:buNone/>
              <a:defRPr kumimoji="1" sz="4000" kern="1200" spc="-100" baseline="0">
                <a:solidFill>
                  <a:schemeClr val="tx2"/>
                </a:solidFill>
                <a:latin typeface="+mj-lt"/>
                <a:ea typeface="+mj-ea"/>
                <a:cs typeface="+mj-cs"/>
              </a:defRPr>
            </a:lvl1pPr>
          </a:lstStyle>
          <a:p>
            <a:r>
              <a:rPr lang="ja-JP" altLang="en-US" sz="2000" b="1" dirty="0" smtClean="0">
                <a:solidFill>
                  <a:schemeClr val="bg1"/>
                </a:solidFill>
              </a:rPr>
              <a:t>仮説導出②</a:t>
            </a:r>
            <a:endParaRPr lang="ja-JP" altLang="en-US" sz="2000" b="1" dirty="0">
              <a:solidFill>
                <a:schemeClr val="bg1"/>
              </a:solidFill>
            </a:endParaRPr>
          </a:p>
        </p:txBody>
      </p:sp>
    </p:spTree>
    <p:extLst>
      <p:ext uri="{BB962C8B-B14F-4D97-AF65-F5344CB8AC3E}">
        <p14:creationId xmlns:p14="http://schemas.microsoft.com/office/powerpoint/2010/main" val="10707565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35896" y="391461"/>
            <a:ext cx="2122743" cy="644650"/>
          </a:xfrm>
        </p:spPr>
        <p:txBody>
          <a:bodyPr>
            <a:normAutofit fontScale="90000"/>
          </a:bodyPr>
          <a:lstStyle/>
          <a:p>
            <a:r>
              <a:rPr kumimoji="1" lang="ja-JP" altLang="en-US" dirty="0" smtClean="0">
                <a:solidFill>
                  <a:schemeClr val="tx1"/>
                </a:solidFill>
              </a:rPr>
              <a:t>事前調査</a:t>
            </a:r>
            <a:endParaRPr kumimoji="1" lang="ja-JP" altLang="en-US" dirty="0">
              <a:solidFill>
                <a:schemeClr val="tx1"/>
              </a:solidFill>
            </a:endParaRPr>
          </a:p>
        </p:txBody>
      </p:sp>
      <p:sp>
        <p:nvSpPr>
          <p:cNvPr id="4" name="日付プレースホルダー 3"/>
          <p:cNvSpPr>
            <a:spLocks noGrp="1"/>
          </p:cNvSpPr>
          <p:nvPr>
            <p:ph type="dt" sz="half" idx="10"/>
          </p:nvPr>
        </p:nvSpPr>
        <p:spPr/>
        <p:txBody>
          <a:bodyPr/>
          <a:lstStyle/>
          <a:p>
            <a:fld id="{7F84E152-5E98-4A3B-BE37-D80248AB1E50}"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45</a:t>
            </a:fld>
            <a:endParaRPr lang="ja-JP" altLang="en-US"/>
          </a:p>
        </p:txBody>
      </p:sp>
      <p:graphicFrame>
        <p:nvGraphicFramePr>
          <p:cNvPr id="6" name="表 5"/>
          <p:cNvGraphicFramePr>
            <a:graphicFrameLocks noGrp="1"/>
          </p:cNvGraphicFramePr>
          <p:nvPr>
            <p:extLst>
              <p:ext uri="{D42A27DB-BD31-4B8C-83A1-F6EECF244321}">
                <p14:modId xmlns:p14="http://schemas.microsoft.com/office/powerpoint/2010/main" val="1638565716"/>
              </p:ext>
            </p:extLst>
          </p:nvPr>
        </p:nvGraphicFramePr>
        <p:xfrm>
          <a:off x="395536" y="1124744"/>
          <a:ext cx="8280920" cy="5472609"/>
        </p:xfrm>
        <a:graphic>
          <a:graphicData uri="http://schemas.openxmlformats.org/drawingml/2006/table">
            <a:tbl>
              <a:tblPr firstRow="1" bandRow="1">
                <a:tableStyleId>{8799B23B-EC83-4686-B30A-512413B5E67A}</a:tableStyleId>
              </a:tblPr>
              <a:tblGrid>
                <a:gridCol w="1879286"/>
                <a:gridCol w="6401634"/>
              </a:tblGrid>
              <a:tr h="1138976">
                <a:tc>
                  <a:txBody>
                    <a:bodyPr/>
                    <a:lstStyle/>
                    <a:p>
                      <a:pPr algn="ctr"/>
                      <a:endParaRPr kumimoji="1" lang="en-US" altLang="ja-JP" dirty="0" smtClean="0"/>
                    </a:p>
                    <a:p>
                      <a:pPr algn="ctr"/>
                      <a:r>
                        <a:rPr kumimoji="1" lang="ja-JP" altLang="en-US" dirty="0" smtClean="0"/>
                        <a:t>調査目的</a:t>
                      </a:r>
                      <a:endParaRPr kumimoji="1" lang="ja-JP" altLang="en-US" dirty="0"/>
                    </a:p>
                  </a:txBody>
                  <a:tcPr/>
                </a:tc>
                <a:tc>
                  <a:txBody>
                    <a:bodyPr/>
                    <a:lstStyle/>
                    <a:p>
                      <a:endParaRPr kumimoji="1" lang="en-US" altLang="ja-JP" dirty="0" smtClean="0"/>
                    </a:p>
                    <a:p>
                      <a:r>
                        <a:rPr kumimoji="1" lang="en-US" altLang="ja-JP" dirty="0" smtClean="0"/>
                        <a:t>2</a:t>
                      </a:r>
                      <a:r>
                        <a:rPr kumimoji="1" lang="ja-JP" altLang="en-US" dirty="0" smtClean="0"/>
                        <a:t>種類のＣＭの懐かしさを感じる度合いの比較</a:t>
                      </a:r>
                      <a:endParaRPr kumimoji="1" lang="ja-JP" altLang="en-US" dirty="0"/>
                    </a:p>
                  </a:txBody>
                  <a:tcPr/>
                </a:tc>
              </a:tr>
              <a:tr h="1080892">
                <a:tc>
                  <a:txBody>
                    <a:bodyPr/>
                    <a:lstStyle/>
                    <a:p>
                      <a:pPr algn="ctr"/>
                      <a:endParaRPr kumimoji="1" lang="en-US" altLang="ja-JP" b="1" dirty="0" smtClean="0"/>
                    </a:p>
                    <a:p>
                      <a:pPr algn="ctr"/>
                      <a:r>
                        <a:rPr kumimoji="1" lang="ja-JP" altLang="en-US" b="1" dirty="0" smtClean="0"/>
                        <a:t>調査対象</a:t>
                      </a:r>
                      <a:endParaRPr kumimoji="1" lang="ja-JP" altLang="en-US" b="1" dirty="0"/>
                    </a:p>
                  </a:txBody>
                  <a:tcPr/>
                </a:tc>
                <a:tc>
                  <a:txBody>
                    <a:bodyPr/>
                    <a:lstStyle/>
                    <a:p>
                      <a:endParaRPr kumimoji="1" lang="en-US" altLang="ja-JP" b="1" dirty="0" smtClean="0"/>
                    </a:p>
                    <a:p>
                      <a:r>
                        <a:rPr kumimoji="1" lang="ja-JP" altLang="en-US" b="1" dirty="0" smtClean="0"/>
                        <a:t>女子大学生</a:t>
                      </a:r>
                      <a:endParaRPr kumimoji="1" lang="ja-JP" altLang="en-US" b="1" dirty="0"/>
                    </a:p>
                  </a:txBody>
                  <a:tcPr/>
                </a:tc>
              </a:tr>
              <a:tr h="1080892">
                <a:tc>
                  <a:txBody>
                    <a:bodyPr/>
                    <a:lstStyle/>
                    <a:p>
                      <a:pPr algn="ctr"/>
                      <a:endParaRPr kumimoji="1" lang="en-US" altLang="ja-JP" b="1" dirty="0" smtClean="0"/>
                    </a:p>
                    <a:p>
                      <a:pPr algn="ctr"/>
                      <a:r>
                        <a:rPr kumimoji="1" lang="ja-JP" altLang="en-US" b="1" dirty="0" smtClean="0"/>
                        <a:t>調査期間</a:t>
                      </a:r>
                      <a:endParaRPr kumimoji="1" lang="ja-JP" altLang="en-US" b="1" dirty="0"/>
                    </a:p>
                  </a:txBody>
                  <a:tcPr/>
                </a:tc>
                <a:tc>
                  <a:txBody>
                    <a:bodyPr/>
                    <a:lstStyle/>
                    <a:p>
                      <a:endParaRPr kumimoji="1" lang="en-US" altLang="ja-JP" b="1" dirty="0" smtClean="0"/>
                    </a:p>
                    <a:p>
                      <a:r>
                        <a:rPr kumimoji="1" lang="en-US" altLang="ja-JP" b="1" dirty="0" smtClean="0"/>
                        <a:t>2015</a:t>
                      </a:r>
                      <a:r>
                        <a:rPr kumimoji="1" lang="ja-JP" altLang="en-US" b="1" dirty="0" smtClean="0"/>
                        <a:t>年</a:t>
                      </a:r>
                      <a:r>
                        <a:rPr kumimoji="1" lang="en-US" altLang="ja-JP" b="1" dirty="0" smtClean="0"/>
                        <a:t>12</a:t>
                      </a:r>
                      <a:r>
                        <a:rPr kumimoji="1" lang="ja-JP" altLang="en-US" b="1" dirty="0" smtClean="0"/>
                        <a:t>月</a:t>
                      </a:r>
                      <a:r>
                        <a:rPr kumimoji="1" lang="en-US" altLang="ja-JP" b="1" dirty="0" smtClean="0"/>
                        <a:t>8</a:t>
                      </a:r>
                      <a:r>
                        <a:rPr kumimoji="1" lang="ja-JP" altLang="en-US" b="1" dirty="0" smtClean="0"/>
                        <a:t>日（火）～</a:t>
                      </a:r>
                      <a:r>
                        <a:rPr kumimoji="1" lang="en-US" altLang="ja-JP" b="1" dirty="0" smtClean="0"/>
                        <a:t>9</a:t>
                      </a:r>
                      <a:r>
                        <a:rPr kumimoji="1" lang="ja-JP" altLang="en-US" b="1" dirty="0" smtClean="0"/>
                        <a:t>日（水）</a:t>
                      </a:r>
                      <a:endParaRPr kumimoji="1" lang="ja-JP" altLang="en-US" b="1" dirty="0"/>
                    </a:p>
                  </a:txBody>
                  <a:tcPr/>
                </a:tc>
              </a:tr>
              <a:tr h="1272244">
                <a:tc>
                  <a:txBody>
                    <a:bodyPr/>
                    <a:lstStyle/>
                    <a:p>
                      <a:endParaRPr kumimoji="1" lang="en-US" altLang="ja-JP" dirty="0" smtClean="0"/>
                    </a:p>
                    <a:p>
                      <a:pPr algn="ctr"/>
                      <a:r>
                        <a:rPr kumimoji="1" lang="ja-JP" altLang="en-US" b="1" dirty="0" smtClean="0"/>
                        <a:t>サンプル</a:t>
                      </a:r>
                      <a:endParaRPr kumimoji="1" lang="en-US" altLang="ja-JP" b="1" dirty="0" smtClean="0"/>
                    </a:p>
                    <a:p>
                      <a:pPr algn="ctr"/>
                      <a:r>
                        <a:rPr kumimoji="1" lang="ja-JP" altLang="en-US" b="1" dirty="0" smtClean="0"/>
                        <a:t>サイズ</a:t>
                      </a:r>
                      <a:endParaRPr kumimoji="1" lang="ja-JP" altLang="en-US"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b="1" dirty="0" smtClean="0"/>
                        <a:t>回答数　　①</a:t>
                      </a:r>
                      <a:r>
                        <a:rPr kumimoji="1" lang="en-US" altLang="ja-JP" b="1" dirty="0" smtClean="0"/>
                        <a:t>59</a:t>
                      </a:r>
                      <a:r>
                        <a:rPr kumimoji="1" lang="ja-JP" altLang="en-US" b="1" dirty="0" smtClean="0"/>
                        <a:t>人（内有効回答数</a:t>
                      </a:r>
                      <a:r>
                        <a:rPr kumimoji="1" lang="en-US" altLang="ja-JP" b="1" dirty="0" smtClean="0"/>
                        <a:t>45</a:t>
                      </a:r>
                      <a:r>
                        <a:rPr kumimoji="1" lang="ja-JP" altLang="en-US" b="1" dirty="0" smtClean="0"/>
                        <a:t>人）</a:t>
                      </a:r>
                      <a:endParaRPr kumimoji="1" lang="en-US" altLang="ja-JP"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b="1" dirty="0" smtClean="0"/>
                        <a:t>　　　　　　②</a:t>
                      </a:r>
                      <a:r>
                        <a:rPr kumimoji="1" lang="en-US" altLang="ja-JP" b="1" dirty="0" smtClean="0"/>
                        <a:t>57</a:t>
                      </a:r>
                      <a:r>
                        <a:rPr kumimoji="1" lang="ja-JP" altLang="en-US" b="1" dirty="0" smtClean="0"/>
                        <a:t>人（内有効回答数</a:t>
                      </a:r>
                      <a:r>
                        <a:rPr kumimoji="1" lang="en-US" altLang="ja-JP" b="1" dirty="0" smtClean="0"/>
                        <a:t>43</a:t>
                      </a:r>
                      <a:r>
                        <a:rPr kumimoji="1" lang="ja-JP" altLang="en-US" b="1" dirty="0" smtClean="0"/>
                        <a:t>人）</a:t>
                      </a:r>
                      <a:endParaRPr kumimoji="1" lang="ja-JP" altLang="en-US" b="1" dirty="0"/>
                    </a:p>
                  </a:txBody>
                  <a:tcPr/>
                </a:tc>
              </a:tr>
              <a:tr h="899605">
                <a:tc>
                  <a:txBody>
                    <a:bodyPr/>
                    <a:lstStyle/>
                    <a:p>
                      <a:pPr algn="ctr"/>
                      <a:endParaRPr kumimoji="1" lang="en-US" altLang="ja-JP" b="1" dirty="0" smtClean="0"/>
                    </a:p>
                    <a:p>
                      <a:pPr algn="ctr"/>
                      <a:r>
                        <a:rPr kumimoji="1" lang="ja-JP" altLang="en-US" b="1" dirty="0" smtClean="0"/>
                        <a:t>分析方法</a:t>
                      </a:r>
                      <a:endParaRPr kumimoji="1" lang="ja-JP" altLang="en-US" b="1" dirty="0"/>
                    </a:p>
                  </a:txBody>
                  <a:tcPr/>
                </a:tc>
                <a:tc>
                  <a:txBody>
                    <a:bodyPr/>
                    <a:lstStyle/>
                    <a:p>
                      <a:endParaRPr kumimoji="1" lang="en-US" altLang="ja-JP" b="1" dirty="0" smtClean="0"/>
                    </a:p>
                    <a:p>
                      <a:r>
                        <a:rPr kumimoji="1" lang="ja-JP" altLang="en-US" b="1" dirty="0" smtClean="0"/>
                        <a:t>対応のないＴ検定</a:t>
                      </a:r>
                      <a:endParaRPr kumimoji="1" lang="ja-JP" altLang="en-US" b="1" dirty="0"/>
                    </a:p>
                  </a:txBody>
                  <a:tcPr/>
                </a:tc>
              </a:tr>
            </a:tbl>
          </a:graphicData>
        </a:graphic>
      </p:graphicFrame>
      <p:sp>
        <p:nvSpPr>
          <p:cNvPr id="7" name="テキスト ボックス 6"/>
          <p:cNvSpPr txBox="1"/>
          <p:nvPr/>
        </p:nvSpPr>
        <p:spPr>
          <a:xfrm>
            <a:off x="6479704" y="404664"/>
            <a:ext cx="2664296" cy="646331"/>
          </a:xfrm>
          <a:prstGeom prst="rect">
            <a:avLst/>
          </a:prstGeom>
          <a:noFill/>
        </p:spPr>
        <p:txBody>
          <a:bodyPr wrap="square" rtlCol="0">
            <a:spAutoFit/>
          </a:bodyPr>
          <a:lstStyle/>
          <a:p>
            <a:r>
              <a:rPr kumimoji="1" lang="ja-JP" altLang="en-US" dirty="0" smtClean="0"/>
              <a:t>①じゃらんの沖縄動画</a:t>
            </a:r>
            <a:endParaRPr kumimoji="1" lang="en-US" altLang="ja-JP" dirty="0" smtClean="0"/>
          </a:p>
          <a:p>
            <a:r>
              <a:rPr lang="ja-JP" altLang="en-US" dirty="0" smtClean="0"/>
              <a:t>②ＨＩＳの忘れない夏</a:t>
            </a:r>
            <a:endParaRPr kumimoji="1" lang="ja-JP" altLang="en-US" dirty="0"/>
          </a:p>
        </p:txBody>
      </p:sp>
    </p:spTree>
    <p:extLst>
      <p:ext uri="{BB962C8B-B14F-4D97-AF65-F5344CB8AC3E}">
        <p14:creationId xmlns:p14="http://schemas.microsoft.com/office/powerpoint/2010/main" val="3839621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50415" y="332656"/>
            <a:ext cx="4032448" cy="716658"/>
          </a:xfrm>
        </p:spPr>
        <p:txBody>
          <a:bodyPr>
            <a:normAutofit fontScale="90000"/>
          </a:bodyPr>
          <a:lstStyle/>
          <a:p>
            <a:r>
              <a:rPr kumimoji="1" lang="ja-JP" altLang="en-US" dirty="0" smtClean="0">
                <a:solidFill>
                  <a:schemeClr val="tx1"/>
                </a:solidFill>
              </a:rPr>
              <a:t>事前調査出力結果</a:t>
            </a:r>
            <a:endParaRPr kumimoji="1" lang="ja-JP" altLang="en-US" dirty="0">
              <a:solidFill>
                <a:schemeClr val="tx1"/>
              </a:solidFill>
            </a:endParaRPr>
          </a:p>
        </p:txBody>
      </p:sp>
      <p:sp>
        <p:nvSpPr>
          <p:cNvPr id="3" name="日付プレースホルダー 2"/>
          <p:cNvSpPr>
            <a:spLocks noGrp="1"/>
          </p:cNvSpPr>
          <p:nvPr>
            <p:ph type="dt" sz="half" idx="10"/>
          </p:nvPr>
        </p:nvSpPr>
        <p:spPr/>
        <p:txBody>
          <a:bodyPr/>
          <a:lstStyle/>
          <a:p>
            <a:fld id="{46C403DD-6357-4C32-B76C-87955BFCF901}"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46</a:t>
            </a:fld>
            <a:endParaRPr lang="ja-JP"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060848"/>
            <a:ext cx="6564944" cy="1695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173" y="4221087"/>
            <a:ext cx="8258696" cy="1910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角丸四角形 4"/>
          <p:cNvSpPr/>
          <p:nvPr/>
        </p:nvSpPr>
        <p:spPr>
          <a:xfrm>
            <a:off x="4659838" y="2636912"/>
            <a:ext cx="813603" cy="104761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p>
        </p:txBody>
      </p:sp>
      <p:sp>
        <p:nvSpPr>
          <p:cNvPr id="6" name="角丸四角形 5"/>
          <p:cNvSpPr/>
          <p:nvPr/>
        </p:nvSpPr>
        <p:spPr>
          <a:xfrm>
            <a:off x="4139952" y="5013176"/>
            <a:ext cx="2016224"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3347864" y="5013176"/>
            <a:ext cx="792088"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6372200" y="1339703"/>
            <a:ext cx="2069612" cy="707886"/>
          </a:xfrm>
          <a:prstGeom prst="rect">
            <a:avLst/>
          </a:prstGeom>
          <a:noFill/>
        </p:spPr>
        <p:txBody>
          <a:bodyPr wrap="square" rtlCol="0">
            <a:spAutoFit/>
          </a:bodyPr>
          <a:lstStyle/>
          <a:p>
            <a:r>
              <a:rPr kumimoji="1" lang="en-US" altLang="ja-JP" sz="2000" dirty="0" smtClean="0"/>
              <a:t>1:</a:t>
            </a:r>
            <a:r>
              <a:rPr kumimoji="1" lang="ja-JP" altLang="en-US" sz="2000" dirty="0" smtClean="0"/>
              <a:t>じゃらんのＣＭ</a:t>
            </a:r>
            <a:endParaRPr kumimoji="1" lang="en-US" altLang="ja-JP" sz="2000" dirty="0" smtClean="0"/>
          </a:p>
          <a:p>
            <a:r>
              <a:rPr lang="en-US" altLang="ja-JP" sz="2000" dirty="0"/>
              <a:t>2</a:t>
            </a:r>
            <a:r>
              <a:rPr lang="en-US" altLang="ja-JP" sz="2000" dirty="0" smtClean="0"/>
              <a:t>:</a:t>
            </a:r>
            <a:r>
              <a:rPr lang="ja-JP" altLang="en-US" sz="2000" dirty="0" smtClean="0"/>
              <a:t>ＨＩＳのＣＭ</a:t>
            </a:r>
            <a:endParaRPr lang="en-US" altLang="ja-JP" sz="2000" dirty="0" smtClean="0"/>
          </a:p>
        </p:txBody>
      </p:sp>
      <p:sp>
        <p:nvSpPr>
          <p:cNvPr id="9" name="角丸四角形 8"/>
          <p:cNvSpPr/>
          <p:nvPr/>
        </p:nvSpPr>
        <p:spPr>
          <a:xfrm>
            <a:off x="6372200" y="1723723"/>
            <a:ext cx="2069612" cy="27477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67378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16E94B8-D9F0-426A-9048-4560C1A002DD}"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47</a:t>
            </a:fld>
            <a:endParaRPr lang="ja-JP" altLang="en-US"/>
          </a:p>
        </p:txBody>
      </p:sp>
      <p:sp>
        <p:nvSpPr>
          <p:cNvPr id="4" name="テキスト ボックス 3"/>
          <p:cNvSpPr txBox="1"/>
          <p:nvPr/>
        </p:nvSpPr>
        <p:spPr>
          <a:xfrm>
            <a:off x="3255705" y="513447"/>
            <a:ext cx="3096344" cy="646331"/>
          </a:xfrm>
          <a:prstGeom prst="rect">
            <a:avLst/>
          </a:prstGeom>
          <a:noFill/>
        </p:spPr>
        <p:txBody>
          <a:bodyPr wrap="square" rtlCol="0">
            <a:spAutoFit/>
          </a:bodyPr>
          <a:lstStyle/>
          <a:p>
            <a:r>
              <a:rPr kumimoji="1" lang="ja-JP" altLang="en-US" sz="3600" dirty="0" smtClean="0"/>
              <a:t>本調査の概要</a:t>
            </a:r>
            <a:endParaRPr kumimoji="1" lang="ja-JP" altLang="en-US" sz="3600" dirty="0"/>
          </a:p>
        </p:txBody>
      </p:sp>
      <p:graphicFrame>
        <p:nvGraphicFramePr>
          <p:cNvPr id="8" name="表 7"/>
          <p:cNvGraphicFramePr>
            <a:graphicFrameLocks noGrp="1"/>
          </p:cNvGraphicFramePr>
          <p:nvPr>
            <p:extLst>
              <p:ext uri="{D42A27DB-BD31-4B8C-83A1-F6EECF244321}">
                <p14:modId xmlns:p14="http://schemas.microsoft.com/office/powerpoint/2010/main" val="1578171880"/>
              </p:ext>
            </p:extLst>
          </p:nvPr>
        </p:nvGraphicFramePr>
        <p:xfrm>
          <a:off x="539552" y="1340768"/>
          <a:ext cx="7984569" cy="5256585"/>
        </p:xfrm>
        <a:graphic>
          <a:graphicData uri="http://schemas.openxmlformats.org/drawingml/2006/table">
            <a:tbl>
              <a:tblPr firstRow="1" bandRow="1">
                <a:tableStyleId>{8799B23B-EC83-4686-B30A-512413B5E67A}</a:tableStyleId>
              </a:tblPr>
              <a:tblGrid>
                <a:gridCol w="2379079"/>
                <a:gridCol w="5605490"/>
              </a:tblGrid>
              <a:tr h="1051317">
                <a:tc>
                  <a:txBody>
                    <a:bodyPr/>
                    <a:lstStyle/>
                    <a:p>
                      <a:pPr algn="ctr"/>
                      <a:endParaRPr kumimoji="1" lang="en-US" altLang="ja-JP" dirty="0" smtClean="0"/>
                    </a:p>
                    <a:p>
                      <a:pPr algn="ctr"/>
                      <a:r>
                        <a:rPr kumimoji="1" lang="ja-JP" altLang="en-US" dirty="0" smtClean="0"/>
                        <a:t>調査目的</a:t>
                      </a:r>
                      <a:endParaRPr kumimoji="1" lang="ja-JP" altLang="en-US" dirty="0"/>
                    </a:p>
                  </a:txBody>
                  <a:tcPr/>
                </a:tc>
                <a:tc>
                  <a:txBody>
                    <a:bodyPr/>
                    <a:lstStyle/>
                    <a:p>
                      <a:pPr algn="l"/>
                      <a:r>
                        <a:rPr kumimoji="1" lang="ja-JP" altLang="en-US" sz="1800" dirty="0" smtClean="0"/>
                        <a:t>旅行の</a:t>
                      </a:r>
                      <a:r>
                        <a:rPr kumimoji="1" lang="en-US" altLang="ja-JP" sz="1800" dirty="0" smtClean="0"/>
                        <a:t>CM</a:t>
                      </a:r>
                      <a:r>
                        <a:rPr kumimoji="1" lang="ja-JP" altLang="en-US" sz="1800" dirty="0" smtClean="0"/>
                        <a:t>においてノスタルジア喚起に有効な条件を明らかにし、消費者行動を明らかにする</a:t>
                      </a:r>
                      <a:endParaRPr kumimoji="1" lang="ja-JP" altLang="en-US" dirty="0"/>
                    </a:p>
                  </a:txBody>
                  <a:tcPr/>
                </a:tc>
              </a:tr>
              <a:tr h="1051317">
                <a:tc>
                  <a:txBody>
                    <a:bodyPr/>
                    <a:lstStyle/>
                    <a:p>
                      <a:pPr algn="ctr"/>
                      <a:endParaRPr kumimoji="1" lang="en-US" altLang="ja-JP" b="1" dirty="0" smtClean="0"/>
                    </a:p>
                    <a:p>
                      <a:pPr algn="ctr"/>
                      <a:r>
                        <a:rPr kumimoji="1" lang="ja-JP" altLang="en-US" b="1" dirty="0" smtClean="0"/>
                        <a:t>調査対象</a:t>
                      </a:r>
                      <a:endParaRPr kumimoji="1" lang="ja-JP" altLang="en-US" b="1" dirty="0"/>
                    </a:p>
                  </a:txBody>
                  <a:tcPr/>
                </a:tc>
                <a:tc>
                  <a:txBody>
                    <a:bodyPr/>
                    <a:lstStyle/>
                    <a:p>
                      <a:endParaRPr kumimoji="1" lang="en-US" altLang="ja-JP" b="1" dirty="0" smtClean="0"/>
                    </a:p>
                    <a:p>
                      <a:r>
                        <a:rPr kumimoji="1" lang="ja-JP" altLang="en-US" b="1" dirty="0" smtClean="0"/>
                        <a:t>女子大学生</a:t>
                      </a:r>
                      <a:endParaRPr kumimoji="1" lang="ja-JP" altLang="en-US" b="1" dirty="0"/>
                    </a:p>
                  </a:txBody>
                  <a:tcPr/>
                </a:tc>
              </a:tr>
              <a:tr h="1051317">
                <a:tc>
                  <a:txBody>
                    <a:bodyPr/>
                    <a:lstStyle/>
                    <a:p>
                      <a:pPr algn="ctr"/>
                      <a:endParaRPr kumimoji="1" lang="en-US" altLang="ja-JP" b="1" dirty="0" smtClean="0"/>
                    </a:p>
                    <a:p>
                      <a:pPr algn="ctr"/>
                      <a:r>
                        <a:rPr kumimoji="1" lang="ja-JP" altLang="en-US" b="1" dirty="0" smtClean="0"/>
                        <a:t>調査期間</a:t>
                      </a:r>
                      <a:endParaRPr kumimoji="1" lang="ja-JP" altLang="en-US" b="1" dirty="0"/>
                    </a:p>
                  </a:txBody>
                  <a:tcPr/>
                </a:tc>
                <a:tc>
                  <a:txBody>
                    <a:bodyPr/>
                    <a:lstStyle/>
                    <a:p>
                      <a:endParaRPr kumimoji="1" lang="en-US" altLang="ja-JP" b="1" dirty="0" smtClean="0"/>
                    </a:p>
                    <a:p>
                      <a:r>
                        <a:rPr kumimoji="1" lang="en-US" altLang="ja-JP" b="1" dirty="0" smtClean="0"/>
                        <a:t>2015</a:t>
                      </a:r>
                      <a:r>
                        <a:rPr kumimoji="1" lang="ja-JP" altLang="en-US" b="1" dirty="0" smtClean="0"/>
                        <a:t>年</a:t>
                      </a:r>
                      <a:r>
                        <a:rPr kumimoji="1" lang="en-US" altLang="ja-JP" b="1" dirty="0" smtClean="0"/>
                        <a:t>12</a:t>
                      </a:r>
                      <a:r>
                        <a:rPr kumimoji="1" lang="ja-JP" altLang="en-US" b="1" dirty="0" smtClean="0"/>
                        <a:t>月</a:t>
                      </a:r>
                      <a:r>
                        <a:rPr kumimoji="1" lang="en-US" altLang="ja-JP" b="1" dirty="0" smtClean="0"/>
                        <a:t>11</a:t>
                      </a:r>
                      <a:r>
                        <a:rPr kumimoji="1" lang="ja-JP" altLang="en-US" b="1" dirty="0" smtClean="0"/>
                        <a:t>日（金）～</a:t>
                      </a:r>
                      <a:r>
                        <a:rPr kumimoji="1" lang="en-US" altLang="ja-JP" b="1" dirty="0" smtClean="0"/>
                        <a:t>12</a:t>
                      </a:r>
                      <a:r>
                        <a:rPr kumimoji="1" lang="ja-JP" altLang="en-US" b="1" dirty="0" smtClean="0"/>
                        <a:t>月</a:t>
                      </a:r>
                      <a:r>
                        <a:rPr kumimoji="1" lang="en-US" altLang="ja-JP" b="1" dirty="0" smtClean="0"/>
                        <a:t>13</a:t>
                      </a:r>
                      <a:r>
                        <a:rPr kumimoji="1" lang="ja-JP" altLang="en-US" b="1" dirty="0" smtClean="0"/>
                        <a:t>日（日）</a:t>
                      </a:r>
                      <a:endParaRPr kumimoji="1" lang="ja-JP" altLang="en-US" b="1" dirty="0"/>
                    </a:p>
                  </a:txBody>
                  <a:tcPr/>
                </a:tc>
              </a:tr>
              <a:tr h="1051317">
                <a:tc>
                  <a:txBody>
                    <a:bodyPr/>
                    <a:lstStyle/>
                    <a:p>
                      <a:pPr algn="ctr"/>
                      <a:endParaRPr kumimoji="1" lang="en-US" altLang="ja-JP" b="1" dirty="0" smtClean="0"/>
                    </a:p>
                    <a:p>
                      <a:pPr algn="ctr"/>
                      <a:r>
                        <a:rPr kumimoji="1" lang="ja-JP" altLang="en-US" b="1" dirty="0" smtClean="0"/>
                        <a:t>サンプルサイズ</a:t>
                      </a:r>
                      <a:endParaRPr kumimoji="1" lang="en-US" altLang="ja-JP" b="1" dirty="0" smtClean="0"/>
                    </a:p>
                    <a:p>
                      <a:pPr algn="ctr"/>
                      <a:endParaRPr kumimoji="1" lang="ja-JP" altLang="en-US" b="1" dirty="0"/>
                    </a:p>
                  </a:txBody>
                  <a:tcPr/>
                </a:tc>
                <a:tc>
                  <a:txBody>
                    <a:bodyPr/>
                    <a:lstStyle/>
                    <a:p>
                      <a:endParaRPr kumimoji="1" lang="en-US" altLang="ja-JP" b="1" dirty="0" smtClean="0"/>
                    </a:p>
                    <a:p>
                      <a:r>
                        <a:rPr kumimoji="1" lang="ja-JP" altLang="en-US" b="1" dirty="0" smtClean="0"/>
                        <a:t>回答数　</a:t>
                      </a:r>
                      <a:r>
                        <a:rPr kumimoji="1" lang="en-US" altLang="ja-JP" b="1" dirty="0" smtClean="0"/>
                        <a:t>139</a:t>
                      </a:r>
                      <a:r>
                        <a:rPr kumimoji="1" lang="ja-JP" altLang="en-US" b="1" dirty="0" smtClean="0"/>
                        <a:t>人（内有効回答数　</a:t>
                      </a:r>
                      <a:r>
                        <a:rPr kumimoji="1" lang="en-US" altLang="ja-JP" b="1" dirty="0" smtClean="0"/>
                        <a:t>112</a:t>
                      </a:r>
                      <a:r>
                        <a:rPr kumimoji="1" lang="ja-JP" altLang="en-US" b="1" dirty="0" smtClean="0"/>
                        <a:t>人）</a:t>
                      </a:r>
                      <a:endParaRPr kumimoji="1" lang="ja-JP" altLang="en-US" b="1" dirty="0"/>
                    </a:p>
                  </a:txBody>
                  <a:tcPr/>
                </a:tc>
              </a:tr>
              <a:tr h="1051317">
                <a:tc>
                  <a:txBody>
                    <a:bodyPr/>
                    <a:lstStyle/>
                    <a:p>
                      <a:pPr algn="ctr"/>
                      <a:endParaRPr kumimoji="1" lang="en-US" altLang="ja-JP" b="1" dirty="0" smtClean="0"/>
                    </a:p>
                    <a:p>
                      <a:pPr algn="ctr"/>
                      <a:r>
                        <a:rPr kumimoji="1" lang="ja-JP" altLang="en-US" b="1" dirty="0" smtClean="0"/>
                        <a:t>分析方法</a:t>
                      </a:r>
                      <a:endParaRPr kumimoji="1" lang="ja-JP" altLang="en-US" b="1" dirty="0"/>
                    </a:p>
                  </a:txBody>
                  <a:tcPr/>
                </a:tc>
                <a:tc>
                  <a:txBody>
                    <a:bodyPr/>
                    <a:lstStyle/>
                    <a:p>
                      <a:endParaRPr kumimoji="1" lang="en-US" altLang="ja-JP" b="1" dirty="0" smtClean="0"/>
                    </a:p>
                    <a:p>
                      <a:r>
                        <a:rPr kumimoji="1" lang="ja-JP" altLang="en-US" b="1" dirty="0" smtClean="0"/>
                        <a:t>パス解析</a:t>
                      </a:r>
                      <a:endParaRPr kumimoji="1" lang="ja-JP" altLang="en-US" b="1" dirty="0"/>
                    </a:p>
                  </a:txBody>
                  <a:tcPr/>
                </a:tc>
              </a:tr>
            </a:tbl>
          </a:graphicData>
        </a:graphic>
      </p:graphicFrame>
    </p:spTree>
    <p:extLst>
      <p:ext uri="{BB962C8B-B14F-4D97-AF65-F5344CB8AC3E}">
        <p14:creationId xmlns:p14="http://schemas.microsoft.com/office/powerpoint/2010/main" val="26344742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63090D6-8D74-46CD-9796-E92E6D3FC68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48</a:t>
            </a:fld>
            <a:endParaRPr lang="ja-JP"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44888"/>
            <a:ext cx="4111359"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3347864" y="441538"/>
            <a:ext cx="3384376" cy="646331"/>
          </a:xfrm>
          <a:prstGeom prst="rect">
            <a:avLst/>
          </a:prstGeom>
          <a:noFill/>
        </p:spPr>
        <p:txBody>
          <a:bodyPr wrap="square" rtlCol="0">
            <a:spAutoFit/>
          </a:bodyPr>
          <a:lstStyle/>
          <a:p>
            <a:r>
              <a:rPr kumimoji="1" lang="ja-JP" altLang="en-US" sz="3600" dirty="0" smtClean="0"/>
              <a:t>仮説①の検証</a:t>
            </a:r>
            <a:endParaRPr kumimoji="1" lang="ja-JP" altLang="en-US" sz="36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5" y="3861048"/>
            <a:ext cx="5904657"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4355976" y="1518620"/>
            <a:ext cx="4572000" cy="1200329"/>
          </a:xfrm>
          <a:prstGeom prst="rect">
            <a:avLst/>
          </a:prstGeom>
        </p:spPr>
        <p:txBody>
          <a:bodyPr>
            <a:spAutoFit/>
          </a:bodyPr>
          <a:lstStyle/>
          <a:p>
            <a:r>
              <a:rPr lang="ja-JP" altLang="en-US" dirty="0"/>
              <a:t>感動体験：問</a:t>
            </a:r>
            <a:r>
              <a:rPr lang="en-US" altLang="ja-JP" dirty="0"/>
              <a:t>2</a:t>
            </a:r>
          </a:p>
          <a:p>
            <a:r>
              <a:rPr lang="ja-JP" altLang="en-US" dirty="0"/>
              <a:t>旅行想起：問</a:t>
            </a:r>
            <a:r>
              <a:rPr lang="en-US" altLang="ja-JP" dirty="0"/>
              <a:t>3</a:t>
            </a:r>
          </a:p>
          <a:p>
            <a:r>
              <a:rPr lang="ja-JP" altLang="en-US" dirty="0"/>
              <a:t>旅行の感動経験をしたことのない人（</a:t>
            </a:r>
            <a:r>
              <a:rPr lang="en-US" altLang="ja-JP" dirty="0"/>
              <a:t>8</a:t>
            </a:r>
            <a:r>
              <a:rPr lang="ja-JP" altLang="en-US" dirty="0"/>
              <a:t>人）は</a:t>
            </a:r>
            <a:endParaRPr lang="en-US" altLang="ja-JP" dirty="0"/>
          </a:p>
          <a:p>
            <a:r>
              <a:rPr lang="en-US" altLang="ja-JP" dirty="0"/>
              <a:t>CM</a:t>
            </a:r>
            <a:r>
              <a:rPr lang="ja-JP" altLang="en-US" dirty="0"/>
              <a:t>を見て旅行想起をしなかった。</a:t>
            </a:r>
          </a:p>
        </p:txBody>
      </p:sp>
      <p:sp>
        <p:nvSpPr>
          <p:cNvPr id="6" name="角丸四角形 5"/>
          <p:cNvSpPr/>
          <p:nvPr/>
        </p:nvSpPr>
        <p:spPr>
          <a:xfrm>
            <a:off x="2915816" y="2780928"/>
            <a:ext cx="504056" cy="216024"/>
          </a:xfrm>
          <a:prstGeom prst="roundRect">
            <a:avLst/>
          </a:prstGeom>
          <a:no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6120172" y="2810980"/>
            <a:ext cx="360040" cy="3719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4355977" y="3356992"/>
            <a:ext cx="4464496" cy="461665"/>
          </a:xfrm>
          <a:prstGeom prst="rect">
            <a:avLst/>
          </a:prstGeom>
          <a:noFill/>
        </p:spPr>
        <p:txBody>
          <a:bodyPr wrap="square" rtlCol="0">
            <a:spAutoFit/>
          </a:bodyPr>
          <a:lstStyle/>
          <a:p>
            <a:r>
              <a:rPr kumimoji="1" lang="ja-JP" altLang="en-US" sz="2400" dirty="0" smtClean="0"/>
              <a:t>仮説通りの傾向がみられる！！</a:t>
            </a:r>
            <a:endParaRPr kumimoji="1" lang="ja-JP" altLang="en-US" sz="2400" dirty="0"/>
          </a:p>
        </p:txBody>
      </p:sp>
    </p:spTree>
    <p:extLst>
      <p:ext uri="{BB962C8B-B14F-4D97-AF65-F5344CB8AC3E}">
        <p14:creationId xmlns:p14="http://schemas.microsoft.com/office/powerpoint/2010/main" val="4535754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620688"/>
            <a:ext cx="4464496" cy="2627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183" y="3591755"/>
            <a:ext cx="3707105" cy="1842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角丸四角形 1"/>
          <p:cNvSpPr/>
          <p:nvPr/>
        </p:nvSpPr>
        <p:spPr>
          <a:xfrm>
            <a:off x="611560" y="4023803"/>
            <a:ext cx="1800199" cy="141079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日付プレースホルダー 2"/>
          <p:cNvSpPr>
            <a:spLocks noGrp="1"/>
          </p:cNvSpPr>
          <p:nvPr>
            <p:ph type="dt" sz="half" idx="10"/>
          </p:nvPr>
        </p:nvSpPr>
        <p:spPr/>
        <p:txBody>
          <a:bodyPr/>
          <a:lstStyle/>
          <a:p>
            <a:fld id="{3839419D-81E3-4DAE-8044-DA98A918B2B6}"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49</a:t>
            </a:fld>
            <a:endParaRPr lang="ja-JP" altLang="en-US"/>
          </a:p>
        </p:txBody>
      </p:sp>
      <p:sp>
        <p:nvSpPr>
          <p:cNvPr id="5" name="テキスト ボックス 4"/>
          <p:cNvSpPr txBox="1"/>
          <p:nvPr/>
        </p:nvSpPr>
        <p:spPr>
          <a:xfrm>
            <a:off x="4590594" y="4801495"/>
            <a:ext cx="4139275" cy="646331"/>
          </a:xfrm>
          <a:prstGeom prst="rect">
            <a:avLst/>
          </a:prstGeom>
          <a:noFill/>
        </p:spPr>
        <p:txBody>
          <a:bodyPr wrap="none" rtlCol="0">
            <a:spAutoFit/>
          </a:bodyPr>
          <a:lstStyle/>
          <a:p>
            <a:r>
              <a:rPr kumimoji="1" lang="ja-JP" altLang="en-US" dirty="0" smtClean="0"/>
              <a:t>アルファ係数　</a:t>
            </a:r>
            <a:r>
              <a:rPr kumimoji="1" lang="en-US" altLang="ja-JP" dirty="0" smtClean="0"/>
              <a:t>0.540</a:t>
            </a:r>
            <a:r>
              <a:rPr kumimoji="1" lang="ja-JP" altLang="en-US" dirty="0" smtClean="0"/>
              <a:t>で</a:t>
            </a:r>
            <a:r>
              <a:rPr kumimoji="1" lang="en-US" altLang="ja-JP" dirty="0" smtClean="0"/>
              <a:t>0.8</a:t>
            </a:r>
            <a:r>
              <a:rPr kumimoji="1" lang="ja-JP" altLang="en-US" dirty="0" smtClean="0"/>
              <a:t>より小さいため</a:t>
            </a:r>
            <a:endParaRPr kumimoji="1" lang="en-US" altLang="ja-JP" dirty="0" smtClean="0"/>
          </a:p>
          <a:p>
            <a:r>
              <a:rPr kumimoji="1" lang="ja-JP" altLang="en-US" dirty="0" smtClean="0"/>
              <a:t>潜在変数にまとめられない。</a:t>
            </a:r>
            <a:endParaRPr kumimoji="1" lang="ja-JP" altLang="en-US" dirty="0"/>
          </a:p>
        </p:txBody>
      </p:sp>
      <p:sp>
        <p:nvSpPr>
          <p:cNvPr id="7" name="角丸四角形 6"/>
          <p:cNvSpPr/>
          <p:nvPr/>
        </p:nvSpPr>
        <p:spPr>
          <a:xfrm>
            <a:off x="4590594" y="4513174"/>
            <a:ext cx="4139275" cy="1076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49051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668398"/>
            <a:ext cx="3312368" cy="748680"/>
          </a:xfrm>
        </p:spPr>
        <p:txBody>
          <a:bodyPr>
            <a:noAutofit/>
          </a:bodyPr>
          <a:lstStyle/>
          <a:p>
            <a:r>
              <a:rPr lang="ja-JP" altLang="en-US" sz="3600" dirty="0" smtClean="0"/>
              <a:t>ノスタルジ</a:t>
            </a:r>
            <a:r>
              <a:rPr lang="ja-JP" altLang="en-US" sz="3600" dirty="0"/>
              <a:t>ア</a:t>
            </a:r>
            <a:r>
              <a:rPr lang="ja-JP" altLang="en-US" sz="3600" dirty="0" smtClean="0"/>
              <a:t>と</a:t>
            </a:r>
            <a:r>
              <a:rPr kumimoji="1" lang="ja-JP" altLang="en-US" sz="3600" dirty="0" smtClean="0"/>
              <a:t>は</a:t>
            </a:r>
            <a:endParaRPr kumimoji="1" lang="ja-JP" altLang="en-US" sz="3600" dirty="0"/>
          </a:p>
        </p:txBody>
      </p:sp>
      <p:sp>
        <p:nvSpPr>
          <p:cNvPr id="3" name="コンテンツ プレースホルダー 2"/>
          <p:cNvSpPr>
            <a:spLocks noGrp="1"/>
          </p:cNvSpPr>
          <p:nvPr>
            <p:ph idx="1"/>
          </p:nvPr>
        </p:nvSpPr>
        <p:spPr>
          <a:xfrm>
            <a:off x="457200" y="2060848"/>
            <a:ext cx="8229600" cy="4205064"/>
          </a:xfrm>
        </p:spPr>
        <p:txBody>
          <a:bodyPr vert="horz" lIns="91440" tIns="45720" rIns="91440" bIns="45720" rtlCol="0" anchor="t">
            <a:normAutofit/>
          </a:bodyPr>
          <a:lstStyle/>
          <a:p>
            <a:r>
              <a:rPr kumimoji="1" lang="ja-JP" altLang="en-US" sz="2400" dirty="0" smtClean="0"/>
              <a:t>ノスタルジアという言葉は、もともとはホームシックの病的状態を指す言葉であった</a:t>
            </a:r>
            <a:endParaRPr lang="en-US" altLang="ja-JP" sz="2400" dirty="0" smtClean="0"/>
          </a:p>
          <a:p>
            <a:endParaRPr kumimoji="1" lang="en-US" altLang="ja-JP" sz="2400" dirty="0" smtClean="0"/>
          </a:p>
          <a:p>
            <a:r>
              <a:rPr lang="ja-JP" altLang="en-US" sz="2400" dirty="0" smtClean="0"/>
              <a:t>今日の日常生活における意味としては、過去に思いを馳せるときに生じる肯定的感情全般をさ</a:t>
            </a:r>
            <a:r>
              <a:rPr lang="ja-JP" altLang="en-US" sz="2400" dirty="0"/>
              <a:t>す</a:t>
            </a:r>
            <a:endParaRPr kumimoji="1" lang="en-US" altLang="ja-JP" sz="2400" dirty="0" smtClean="0"/>
          </a:p>
          <a:p>
            <a:endParaRPr lang="en-US" altLang="ja-JP" sz="2400" dirty="0"/>
          </a:p>
          <a:p>
            <a:pPr marL="0" indent="0">
              <a:buNone/>
            </a:pPr>
            <a:r>
              <a:rPr kumimoji="1" lang="ja-JP" altLang="en-US" dirty="0" smtClean="0"/>
              <a:t>　　</a:t>
            </a:r>
            <a:endParaRPr kumimoji="1" lang="ja-JP" altLang="en-US" dirty="0"/>
          </a:p>
        </p:txBody>
      </p:sp>
      <p:sp>
        <p:nvSpPr>
          <p:cNvPr id="5" name="日付プレースホルダー 4"/>
          <p:cNvSpPr>
            <a:spLocks noGrp="1"/>
          </p:cNvSpPr>
          <p:nvPr>
            <p:ph type="dt" sz="half" idx="10"/>
          </p:nvPr>
        </p:nvSpPr>
        <p:spPr/>
        <p:txBody>
          <a:bodyPr/>
          <a:lstStyle/>
          <a:p>
            <a:fld id="{25099A26-1E9E-47A1-AD35-C36B3E9C25EF}" type="datetime1">
              <a:rPr kumimoji="1" lang="ja-JP" altLang="en-US" smtClean="0"/>
              <a:t>2015/12/19</a:t>
            </a:fld>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DCF30E6B-2AC6-421A-A33D-F500596C43F0}" type="slidenum">
              <a:rPr kumimoji="1" lang="ja-JP" altLang="en-US" smtClean="0"/>
              <a:t>5</a:t>
            </a:fld>
            <a:endParaRPr kumimoji="1" lang="ja-JP" altLang="en-US" dirty="0"/>
          </a:p>
        </p:txBody>
      </p:sp>
      <p:sp>
        <p:nvSpPr>
          <p:cNvPr id="4" name="テキスト ボックス 3"/>
          <p:cNvSpPr txBox="1"/>
          <p:nvPr/>
        </p:nvSpPr>
        <p:spPr>
          <a:xfrm>
            <a:off x="2771800" y="5877272"/>
            <a:ext cx="5688632" cy="523220"/>
          </a:xfrm>
          <a:prstGeom prst="rect">
            <a:avLst/>
          </a:prstGeom>
          <a:noFill/>
        </p:spPr>
        <p:txBody>
          <a:bodyPr wrap="square" rtlCol="0">
            <a:spAutoFit/>
          </a:bodyPr>
          <a:lstStyle/>
          <a:p>
            <a:r>
              <a:rPr lang="ja-JP" altLang="en-US" sz="1400" dirty="0" smtClean="0"/>
              <a:t>堀内圭子</a:t>
            </a:r>
            <a:r>
              <a:rPr lang="en-US" altLang="ja-JP" sz="1400" dirty="0" smtClean="0"/>
              <a:t>(2007)</a:t>
            </a:r>
            <a:r>
              <a:rPr lang="ja-JP" altLang="en-US" sz="1400" dirty="0" smtClean="0"/>
              <a:t>「消費者のノスタルジ」</a:t>
            </a:r>
            <a:r>
              <a:rPr lang="en-US" altLang="ja-JP" sz="1400" dirty="0" smtClean="0"/>
              <a:t>,『</a:t>
            </a:r>
            <a:r>
              <a:rPr lang="ja-JP" altLang="en-US" sz="1400" dirty="0" smtClean="0"/>
              <a:t>成城文藝</a:t>
            </a:r>
            <a:r>
              <a:rPr lang="en-US" altLang="ja-JP" sz="1400" dirty="0" smtClean="0"/>
              <a:t>』179-198</a:t>
            </a:r>
            <a:r>
              <a:rPr lang="ja-JP" altLang="en-US" sz="1400" dirty="0" smtClean="0"/>
              <a:t>　</a:t>
            </a:r>
            <a:r>
              <a:rPr lang="en-US" altLang="ja-JP" sz="1400" dirty="0" smtClean="0">
                <a:hlinkClick r:id="rId3"/>
              </a:rPr>
              <a:t>www.seijo.ac.jp/pdf/falit/201/201-6.pdf</a:t>
            </a:r>
            <a:endParaRPr lang="en-US" altLang="ja-JP" sz="1400" dirty="0" smtClean="0"/>
          </a:p>
        </p:txBody>
      </p:sp>
      <p:sp>
        <p:nvSpPr>
          <p:cNvPr id="7" name="テキスト ボックス 6"/>
          <p:cNvSpPr txBox="1"/>
          <p:nvPr/>
        </p:nvSpPr>
        <p:spPr>
          <a:xfrm>
            <a:off x="2339752" y="4797152"/>
            <a:ext cx="4464496" cy="584775"/>
          </a:xfrm>
          <a:prstGeom prst="rect">
            <a:avLst/>
          </a:prstGeom>
          <a:noFill/>
        </p:spPr>
        <p:txBody>
          <a:bodyPr wrap="square" rtlCol="0">
            <a:spAutoFit/>
          </a:bodyPr>
          <a:lstStyle/>
          <a:p>
            <a:r>
              <a:rPr kumimoji="1" lang="ja-JP" altLang="en-US" sz="3200" dirty="0" smtClean="0"/>
              <a:t>“</a:t>
            </a:r>
            <a:r>
              <a:rPr kumimoji="1" lang="ja-JP" altLang="en-US" sz="3200" dirty="0" smtClean="0">
                <a:solidFill>
                  <a:srgbClr val="FF0000"/>
                </a:solidFill>
              </a:rPr>
              <a:t>懐かしい</a:t>
            </a:r>
            <a:r>
              <a:rPr kumimoji="1" lang="ja-JP" altLang="en-US" sz="3200" dirty="0" smtClean="0"/>
              <a:t>”という感情</a:t>
            </a:r>
            <a:endParaRPr kumimoji="1" lang="ja-JP" altLang="en-US" sz="3200" dirty="0"/>
          </a:p>
        </p:txBody>
      </p:sp>
      <p:sp>
        <p:nvSpPr>
          <p:cNvPr id="8" name="円/楕円 7"/>
          <p:cNvSpPr/>
          <p:nvPr/>
        </p:nvSpPr>
        <p:spPr>
          <a:xfrm>
            <a:off x="2015716" y="4513475"/>
            <a:ext cx="5112568" cy="11521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3378395" y="-15389"/>
            <a:ext cx="2664296" cy="400110"/>
          </a:xfrm>
          <a:prstGeom prst="rect">
            <a:avLst/>
          </a:prstGeom>
          <a:noFill/>
        </p:spPr>
        <p:txBody>
          <a:bodyPr wrap="square" rtlCol="0">
            <a:spAutoFit/>
          </a:bodyPr>
          <a:lstStyle/>
          <a:p>
            <a:pPr algn="ctr"/>
            <a:r>
              <a:rPr kumimoji="1" lang="ja-JP" altLang="en-US" sz="2000" b="1" dirty="0" smtClean="0">
                <a:solidFill>
                  <a:schemeClr val="bg1"/>
                </a:solidFill>
              </a:rPr>
              <a:t>現状分析</a:t>
            </a:r>
            <a:endParaRPr kumimoji="1" lang="ja-JP" altLang="en-US" sz="2000" b="1" dirty="0">
              <a:solidFill>
                <a:schemeClr val="bg1"/>
              </a:solidFill>
            </a:endParaRPr>
          </a:p>
        </p:txBody>
      </p:sp>
    </p:spTree>
    <p:extLst>
      <p:ext uri="{BB962C8B-B14F-4D97-AF65-F5344CB8AC3E}">
        <p14:creationId xmlns:p14="http://schemas.microsoft.com/office/powerpoint/2010/main" val="38873242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12379"/>
            <a:ext cx="8762078" cy="5321359"/>
          </a:xfrm>
          <a:prstGeom prst="rect">
            <a:avLst/>
          </a:prstGeom>
        </p:spPr>
      </p:pic>
      <p:sp>
        <p:nvSpPr>
          <p:cNvPr id="2" name="テキスト ボックス 1"/>
          <p:cNvSpPr txBox="1"/>
          <p:nvPr/>
        </p:nvSpPr>
        <p:spPr>
          <a:xfrm>
            <a:off x="3275856" y="448853"/>
            <a:ext cx="2952327" cy="646331"/>
          </a:xfrm>
          <a:prstGeom prst="rect">
            <a:avLst/>
          </a:prstGeom>
          <a:noFill/>
        </p:spPr>
        <p:txBody>
          <a:bodyPr wrap="square" rtlCol="0">
            <a:spAutoFit/>
          </a:bodyPr>
          <a:lstStyle/>
          <a:p>
            <a:r>
              <a:rPr kumimoji="1" lang="ja-JP" altLang="en-US" sz="3600" dirty="0" smtClean="0"/>
              <a:t>改良前パス図</a:t>
            </a:r>
            <a:endParaRPr kumimoji="1" lang="ja-JP" altLang="en-US" sz="3600" dirty="0"/>
          </a:p>
        </p:txBody>
      </p:sp>
      <p:sp>
        <p:nvSpPr>
          <p:cNvPr id="3" name="日付プレースホルダー 2"/>
          <p:cNvSpPr>
            <a:spLocks noGrp="1"/>
          </p:cNvSpPr>
          <p:nvPr>
            <p:ph type="dt" sz="half" idx="10"/>
          </p:nvPr>
        </p:nvSpPr>
        <p:spPr/>
        <p:txBody>
          <a:bodyPr/>
          <a:lstStyle/>
          <a:p>
            <a:fld id="{B96E3358-609E-40AC-AD41-2E63CFE76FD8}"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50</a:t>
            </a:fld>
            <a:endParaRPr lang="ja-JP" altLang="en-US"/>
          </a:p>
        </p:txBody>
      </p:sp>
    </p:spTree>
    <p:extLst>
      <p:ext uri="{BB962C8B-B14F-4D97-AF65-F5344CB8AC3E}">
        <p14:creationId xmlns:p14="http://schemas.microsoft.com/office/powerpoint/2010/main" val="28485536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231" y="363819"/>
            <a:ext cx="6365796" cy="2993854"/>
          </a:xfrm>
          <a:prstGeom prst="rect">
            <a:avLst/>
          </a:prstGeom>
        </p:spPr>
      </p:pic>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446" y="3645024"/>
            <a:ext cx="3013683" cy="2935839"/>
          </a:xfrm>
          <a:prstGeom prst="rect">
            <a:avLst/>
          </a:prstGeom>
        </p:spPr>
      </p:pic>
      <p:sp>
        <p:nvSpPr>
          <p:cNvPr id="22" name="テキスト ボックス 21"/>
          <p:cNvSpPr txBox="1"/>
          <p:nvPr/>
        </p:nvSpPr>
        <p:spPr>
          <a:xfrm>
            <a:off x="4644008" y="4365104"/>
            <a:ext cx="4028667" cy="1477328"/>
          </a:xfrm>
          <a:prstGeom prst="rect">
            <a:avLst/>
          </a:prstGeom>
          <a:noFill/>
        </p:spPr>
        <p:txBody>
          <a:bodyPr wrap="none" rtlCol="0">
            <a:spAutoFit/>
          </a:bodyPr>
          <a:lstStyle/>
          <a:p>
            <a:r>
              <a:rPr kumimoji="1" lang="ja-JP" altLang="en-US" dirty="0" smtClean="0"/>
              <a:t>過去場面から良いイメージ（</a:t>
            </a:r>
            <a:r>
              <a:rPr kumimoji="1" lang="en-US" altLang="ja-JP" dirty="0" smtClean="0"/>
              <a:t>0.579</a:t>
            </a:r>
            <a:r>
              <a:rPr kumimoji="1" lang="ja-JP" altLang="en-US" dirty="0" smtClean="0"/>
              <a:t>）</a:t>
            </a:r>
            <a:endParaRPr kumimoji="1" lang="en-US" altLang="ja-JP" dirty="0" smtClean="0"/>
          </a:p>
          <a:p>
            <a:r>
              <a:rPr lang="ja-JP" altLang="en-US" dirty="0"/>
              <a:t>広告</a:t>
            </a:r>
            <a:r>
              <a:rPr lang="ja-JP" altLang="en-US" dirty="0" smtClean="0"/>
              <a:t>懐古から過去連想（</a:t>
            </a:r>
            <a:r>
              <a:rPr lang="en-US" altLang="ja-JP" dirty="0" smtClean="0"/>
              <a:t>0.177</a:t>
            </a:r>
            <a:r>
              <a:rPr lang="ja-JP" altLang="en-US" dirty="0" smtClean="0"/>
              <a:t>）</a:t>
            </a:r>
            <a:endParaRPr lang="en-US" altLang="ja-JP" dirty="0"/>
          </a:p>
          <a:p>
            <a:r>
              <a:rPr lang="ja-JP" altLang="en-US" dirty="0" smtClean="0"/>
              <a:t>過去連想から利用意図（</a:t>
            </a:r>
            <a:r>
              <a:rPr lang="en-US" altLang="ja-JP" dirty="0" smtClean="0"/>
              <a:t>0.225</a:t>
            </a:r>
            <a:r>
              <a:rPr lang="ja-JP" altLang="en-US" dirty="0" smtClean="0"/>
              <a:t>）</a:t>
            </a:r>
            <a:endParaRPr lang="en-US" altLang="ja-JP" dirty="0" smtClean="0"/>
          </a:p>
          <a:p>
            <a:r>
              <a:rPr lang="ja-JP" altLang="en-US" dirty="0" smtClean="0"/>
              <a:t>良いイメージから利用意図（</a:t>
            </a:r>
            <a:r>
              <a:rPr lang="en-US" altLang="ja-JP" dirty="0" smtClean="0"/>
              <a:t>0.408</a:t>
            </a:r>
            <a:r>
              <a:rPr lang="ja-JP" altLang="en-US" dirty="0" smtClean="0"/>
              <a:t>）への</a:t>
            </a:r>
            <a:endParaRPr lang="en-US" altLang="ja-JP" dirty="0" smtClean="0"/>
          </a:p>
          <a:p>
            <a:r>
              <a:rPr lang="ja-JP" altLang="en-US" dirty="0" smtClean="0"/>
              <a:t>パス係数が非有意となった</a:t>
            </a:r>
            <a:endParaRPr lang="en-US" altLang="ja-JP" dirty="0" smtClean="0"/>
          </a:p>
        </p:txBody>
      </p:sp>
      <p:sp>
        <p:nvSpPr>
          <p:cNvPr id="2" name="角丸四角形 1"/>
          <p:cNvSpPr/>
          <p:nvPr/>
        </p:nvSpPr>
        <p:spPr>
          <a:xfrm>
            <a:off x="845230" y="1815244"/>
            <a:ext cx="5815001"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845231" y="1559057"/>
            <a:ext cx="5815001" cy="2561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p:cNvSpPr>
            <a:spLocks noGrp="1"/>
          </p:cNvSpPr>
          <p:nvPr>
            <p:ph type="dt" sz="half" idx="10"/>
          </p:nvPr>
        </p:nvSpPr>
        <p:spPr/>
        <p:txBody>
          <a:bodyPr/>
          <a:lstStyle/>
          <a:p>
            <a:fld id="{CA5916E7-03B8-4C1E-9F6E-EBE64197510C}"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51</a:t>
            </a:fld>
            <a:endParaRPr lang="ja-JP" altLang="en-US"/>
          </a:p>
        </p:txBody>
      </p:sp>
      <p:sp>
        <p:nvSpPr>
          <p:cNvPr id="10" name="角丸四角形 9"/>
          <p:cNvSpPr/>
          <p:nvPr/>
        </p:nvSpPr>
        <p:spPr>
          <a:xfrm>
            <a:off x="845229" y="3037115"/>
            <a:ext cx="5815001" cy="2561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845231" y="2780928"/>
            <a:ext cx="5815001" cy="2561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4644008" y="4221088"/>
            <a:ext cx="4028667" cy="1800200"/>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520412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236" y="709368"/>
            <a:ext cx="3277058" cy="1190791"/>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4633" y="441174"/>
            <a:ext cx="2803626" cy="143019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766" y="2219994"/>
            <a:ext cx="2676899" cy="1409897"/>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4633" y="2234785"/>
            <a:ext cx="3683980" cy="1314821"/>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0032" y="4365104"/>
            <a:ext cx="3609745" cy="1608424"/>
          </a:xfrm>
          <a:prstGeom prst="rect">
            <a:avLst/>
          </a:prstGeom>
        </p:spPr>
      </p:pic>
      <p:sp>
        <p:nvSpPr>
          <p:cNvPr id="7" name="テキスト ボックス 6"/>
          <p:cNvSpPr txBox="1"/>
          <p:nvPr/>
        </p:nvSpPr>
        <p:spPr>
          <a:xfrm>
            <a:off x="391358" y="384096"/>
            <a:ext cx="1305165" cy="369332"/>
          </a:xfrm>
          <a:prstGeom prst="rect">
            <a:avLst/>
          </a:prstGeom>
          <a:noFill/>
        </p:spPr>
        <p:txBody>
          <a:bodyPr wrap="none" rtlCol="0">
            <a:spAutoFit/>
          </a:bodyPr>
          <a:lstStyle/>
          <a:p>
            <a:r>
              <a:rPr kumimoji="1" lang="ja-JP" altLang="en-US" dirty="0" smtClean="0"/>
              <a:t>モデル適合</a:t>
            </a:r>
            <a:endParaRPr kumimoji="1" lang="ja-JP" altLang="en-US" dirty="0"/>
          </a:p>
        </p:txBody>
      </p:sp>
      <p:sp>
        <p:nvSpPr>
          <p:cNvPr id="8" name="角丸四角形 7"/>
          <p:cNvSpPr/>
          <p:nvPr/>
        </p:nvSpPr>
        <p:spPr>
          <a:xfrm>
            <a:off x="1907704" y="1014792"/>
            <a:ext cx="504056" cy="46999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2843808" y="963879"/>
            <a:ext cx="360040" cy="52090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3203849" y="963878"/>
            <a:ext cx="732682" cy="52090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6641057" y="774591"/>
            <a:ext cx="393701" cy="54751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5800174" y="2578631"/>
            <a:ext cx="746449" cy="63434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2928707" y="2511993"/>
            <a:ext cx="432048" cy="111789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1429098" y="2459086"/>
            <a:ext cx="478605" cy="11708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6172967" y="777719"/>
            <a:ext cx="446574" cy="5443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69366" y="4146038"/>
            <a:ext cx="3470586" cy="2862322"/>
          </a:xfrm>
          <a:prstGeom prst="rect">
            <a:avLst/>
          </a:prstGeom>
          <a:noFill/>
        </p:spPr>
        <p:txBody>
          <a:bodyPr wrap="square" rtlCol="0">
            <a:spAutoFit/>
          </a:bodyPr>
          <a:lstStyle/>
          <a:p>
            <a:r>
              <a:rPr kumimoji="1" lang="ja-JP" altLang="en-US" dirty="0" smtClean="0"/>
              <a:t>Ｘ</a:t>
            </a:r>
            <a:r>
              <a:rPr lang="en-US" altLang="ja-JP" dirty="0" smtClean="0"/>
              <a:t>²</a:t>
            </a:r>
            <a:r>
              <a:rPr lang="ja-JP" altLang="en-US" dirty="0" smtClean="0"/>
              <a:t>値　</a:t>
            </a:r>
            <a:r>
              <a:rPr lang="en-US" altLang="ja-JP" dirty="0" smtClean="0"/>
              <a:t>24.200</a:t>
            </a:r>
            <a:r>
              <a:rPr lang="ja-JP" altLang="en-US" dirty="0" smtClean="0"/>
              <a:t>　　有意確率　</a:t>
            </a:r>
            <a:r>
              <a:rPr lang="en-US" altLang="ja-JP" dirty="0" smtClean="0"/>
              <a:t>0.000</a:t>
            </a:r>
          </a:p>
          <a:p>
            <a:r>
              <a:rPr kumimoji="1" lang="ja-JP" altLang="en-US" dirty="0" smtClean="0"/>
              <a:t>ＣＭＩＮ</a:t>
            </a:r>
            <a:r>
              <a:rPr kumimoji="1" lang="en-US" altLang="ja-JP" dirty="0" smtClean="0"/>
              <a:t>/</a:t>
            </a:r>
            <a:r>
              <a:rPr kumimoji="1" lang="ja-JP" altLang="en-US" dirty="0" smtClean="0"/>
              <a:t>ＤＦ　</a:t>
            </a:r>
            <a:r>
              <a:rPr kumimoji="1" lang="en-US" altLang="ja-JP" dirty="0" smtClean="0"/>
              <a:t>4.033</a:t>
            </a:r>
          </a:p>
          <a:p>
            <a:endParaRPr lang="en-US" altLang="ja-JP" dirty="0"/>
          </a:p>
          <a:p>
            <a:r>
              <a:rPr kumimoji="1" lang="ja-JP" altLang="en-US" dirty="0" smtClean="0"/>
              <a:t>ＮＦＩ　</a:t>
            </a:r>
            <a:r>
              <a:rPr kumimoji="1" lang="en-US" altLang="ja-JP" dirty="0" smtClean="0"/>
              <a:t>0.694</a:t>
            </a:r>
            <a:r>
              <a:rPr kumimoji="1" lang="ja-JP" altLang="en-US" dirty="0" smtClean="0"/>
              <a:t>　　ＣＦＩ　</a:t>
            </a:r>
            <a:r>
              <a:rPr kumimoji="1" lang="en-US" altLang="ja-JP" dirty="0" smtClean="0"/>
              <a:t>0.715</a:t>
            </a:r>
          </a:p>
          <a:p>
            <a:endParaRPr lang="en-US" altLang="ja-JP" dirty="0"/>
          </a:p>
          <a:p>
            <a:r>
              <a:rPr kumimoji="1" lang="ja-JP" altLang="en-US" dirty="0" smtClean="0"/>
              <a:t>ＧＦＩ　</a:t>
            </a:r>
            <a:r>
              <a:rPr kumimoji="1" lang="en-US" altLang="ja-JP" dirty="0" smtClean="0"/>
              <a:t>0.934</a:t>
            </a:r>
            <a:r>
              <a:rPr kumimoji="1" lang="ja-JP" altLang="en-US" dirty="0" smtClean="0"/>
              <a:t>　　ＡＧＦＩ　</a:t>
            </a:r>
            <a:r>
              <a:rPr kumimoji="1" lang="en-US" altLang="ja-JP" dirty="0" smtClean="0"/>
              <a:t>0.769</a:t>
            </a:r>
          </a:p>
          <a:p>
            <a:endParaRPr lang="en-US" altLang="ja-JP" dirty="0"/>
          </a:p>
          <a:p>
            <a:r>
              <a:rPr kumimoji="1" lang="ja-JP" altLang="en-US" dirty="0" smtClean="0"/>
              <a:t>ＲＭＳＥＡ　</a:t>
            </a:r>
            <a:r>
              <a:rPr kumimoji="1" lang="en-US" altLang="ja-JP" dirty="0" smtClean="0"/>
              <a:t>0.165</a:t>
            </a:r>
          </a:p>
          <a:p>
            <a:r>
              <a:rPr lang="ja-JP" altLang="en-US" dirty="0" smtClean="0"/>
              <a:t>モデルの適合性はあまり高くない</a:t>
            </a:r>
            <a:endParaRPr kumimoji="1" lang="en-US" altLang="ja-JP" dirty="0" smtClean="0"/>
          </a:p>
          <a:p>
            <a:endParaRPr kumimoji="1" lang="ja-JP" altLang="en-US" dirty="0"/>
          </a:p>
        </p:txBody>
      </p:sp>
      <p:sp>
        <p:nvSpPr>
          <p:cNvPr id="17" name="正方形/長方形 16"/>
          <p:cNvSpPr/>
          <p:nvPr/>
        </p:nvSpPr>
        <p:spPr>
          <a:xfrm>
            <a:off x="638236" y="4005063"/>
            <a:ext cx="3573724" cy="272629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日付プレースホルダー 17"/>
          <p:cNvSpPr>
            <a:spLocks noGrp="1"/>
          </p:cNvSpPr>
          <p:nvPr>
            <p:ph type="dt" sz="half" idx="10"/>
          </p:nvPr>
        </p:nvSpPr>
        <p:spPr>
          <a:xfrm>
            <a:off x="340062" y="24787"/>
            <a:ext cx="2895600" cy="329184"/>
          </a:xfrm>
        </p:spPr>
        <p:txBody>
          <a:bodyPr/>
          <a:lstStyle/>
          <a:p>
            <a:fld id="{7EB90BF1-DE92-4129-A24B-5FB7DD2A22F7}" type="datetime1">
              <a:rPr lang="ja-JP" altLang="en-US" smtClean="0">
                <a:solidFill>
                  <a:prstClr val="black">
                    <a:tint val="75000"/>
                  </a:prstClr>
                </a:solidFill>
              </a:rPr>
              <a:t>2015/12/19</a:t>
            </a:fld>
            <a:endParaRPr lang="ja-JP" altLang="en-US" dirty="0">
              <a:solidFill>
                <a:prstClr val="black">
                  <a:tint val="75000"/>
                </a:prstClr>
              </a:solidFill>
            </a:endParaRPr>
          </a:p>
        </p:txBody>
      </p:sp>
      <p:sp>
        <p:nvSpPr>
          <p:cNvPr id="19" name="スライド番号プレースホルダー 18"/>
          <p:cNvSpPr>
            <a:spLocks noGrp="1"/>
          </p:cNvSpPr>
          <p:nvPr>
            <p:ph type="sldNum" sz="quarter" idx="12"/>
          </p:nvPr>
        </p:nvSpPr>
        <p:spPr/>
        <p:txBody>
          <a:bodyPr/>
          <a:lstStyle/>
          <a:p>
            <a:fld id="{DCF30E6B-2AC6-421A-A33D-F500596C43F0}" type="slidenum">
              <a:rPr lang="ja-JP" altLang="en-US" smtClean="0"/>
              <a:pPr/>
              <a:t>52</a:t>
            </a:fld>
            <a:endParaRPr lang="ja-JP" altLang="en-US"/>
          </a:p>
        </p:txBody>
      </p:sp>
    </p:spTree>
    <p:extLst>
      <p:ext uri="{BB962C8B-B14F-4D97-AF65-F5344CB8AC3E}">
        <p14:creationId xmlns:p14="http://schemas.microsoft.com/office/powerpoint/2010/main" val="18590504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63090D6-8D74-46CD-9796-E92E6D3FC68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53</a:t>
            </a:fld>
            <a:endParaRPr lang="ja-JP" altLang="en-US"/>
          </a:p>
        </p:txBody>
      </p:sp>
      <p:sp>
        <p:nvSpPr>
          <p:cNvPr id="5" name="テキスト ボックス 4"/>
          <p:cNvSpPr txBox="1"/>
          <p:nvPr/>
        </p:nvSpPr>
        <p:spPr>
          <a:xfrm>
            <a:off x="1043608" y="1552097"/>
            <a:ext cx="6768752" cy="4924425"/>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2000" dirty="0" smtClean="0"/>
              <a:t>過去場面→広告への良いイメージ</a:t>
            </a:r>
            <a:endParaRPr kumimoji="1" lang="en-US" altLang="ja-JP" sz="2000" dirty="0" smtClean="0"/>
          </a:p>
          <a:p>
            <a:r>
              <a:rPr kumimoji="1" lang="ja-JP" altLang="en-US" dirty="0" smtClean="0"/>
              <a:t>　</a:t>
            </a:r>
            <a:r>
              <a:rPr kumimoji="1" lang="ja-JP" altLang="en-US" dirty="0" err="1" smtClean="0"/>
              <a:t>ー</a:t>
            </a:r>
            <a:r>
              <a:rPr kumimoji="1" lang="ja-JP" altLang="en-US" dirty="0" smtClean="0"/>
              <a:t>過去のシチュエーションを懐かしいと感じても、</a:t>
            </a:r>
            <a:r>
              <a:rPr kumimoji="1" lang="en-US" altLang="ja-JP" dirty="0" smtClean="0"/>
              <a:t>CM</a:t>
            </a:r>
            <a:r>
              <a:rPr kumimoji="1" lang="ja-JP" altLang="en-US" dirty="0" smtClean="0"/>
              <a:t>に対するイメー</a:t>
            </a:r>
            <a:endParaRPr kumimoji="1" lang="en-US" altLang="ja-JP" dirty="0" smtClean="0"/>
          </a:p>
          <a:p>
            <a:r>
              <a:rPr kumimoji="1" lang="ja-JP" altLang="en-US" dirty="0" smtClean="0"/>
              <a:t>　　　ジの受け取り方は個人差があり、良いイメージに繋がらなかった</a:t>
            </a:r>
            <a:endParaRPr kumimoji="1" lang="en-US" altLang="ja-JP" dirty="0" smtClean="0"/>
          </a:p>
          <a:p>
            <a:r>
              <a:rPr lang="ja-JP" altLang="en-US" dirty="0"/>
              <a:t>　</a:t>
            </a:r>
            <a:r>
              <a:rPr lang="ja-JP" altLang="en-US" dirty="0" smtClean="0"/>
              <a:t>　　考えられる</a:t>
            </a:r>
            <a:endParaRPr kumimoji="1" lang="en-US" altLang="ja-JP" dirty="0" smtClean="0"/>
          </a:p>
          <a:p>
            <a:endParaRPr lang="en-US" altLang="ja-JP" dirty="0"/>
          </a:p>
          <a:p>
            <a:pPr marL="285750" indent="-285750">
              <a:buFont typeface="Arial" panose="020B0604020202020204" pitchFamily="34" charset="0"/>
              <a:buChar char="•"/>
            </a:pPr>
            <a:r>
              <a:rPr kumimoji="1" lang="ja-JP" altLang="en-US" sz="2000" dirty="0" smtClean="0"/>
              <a:t>広告懐古→過去連想</a:t>
            </a:r>
            <a:endParaRPr kumimoji="1" lang="en-US" altLang="ja-JP" sz="2000" dirty="0" smtClean="0"/>
          </a:p>
          <a:p>
            <a:r>
              <a:rPr lang="ja-JP" altLang="en-US" dirty="0" smtClean="0"/>
              <a:t>　</a:t>
            </a:r>
            <a:r>
              <a:rPr lang="ja-JP" altLang="en-US" dirty="0" err="1" smtClean="0"/>
              <a:t>ー</a:t>
            </a:r>
            <a:r>
              <a:rPr lang="ja-JP" altLang="en-US" dirty="0" smtClean="0"/>
              <a:t>広告に懐かしさを感じても、使用したＣＭと過去の自身の旅行が</a:t>
            </a:r>
            <a:endParaRPr lang="en-US" altLang="ja-JP" dirty="0" smtClean="0"/>
          </a:p>
          <a:p>
            <a:r>
              <a:rPr lang="ja-JP" altLang="en-US" dirty="0" smtClean="0"/>
              <a:t>　　</a:t>
            </a:r>
            <a:r>
              <a:rPr lang="ja-JP" altLang="en-US" dirty="0"/>
              <a:t>　</a:t>
            </a:r>
            <a:r>
              <a:rPr lang="ja-JP" altLang="en-US" dirty="0" smtClean="0"/>
              <a:t>類似していなかったことが考えられる</a:t>
            </a:r>
            <a:endParaRPr kumimoji="1" lang="en-US" altLang="ja-JP" dirty="0"/>
          </a:p>
          <a:p>
            <a:endParaRPr lang="en-US" altLang="ja-JP" dirty="0" smtClean="0"/>
          </a:p>
          <a:p>
            <a:pPr marL="285750" indent="-285750">
              <a:buFont typeface="Arial" panose="020B0604020202020204" pitchFamily="34" charset="0"/>
              <a:buChar char="•"/>
            </a:pPr>
            <a:r>
              <a:rPr lang="ja-JP" altLang="en-US" sz="2000" dirty="0" smtClean="0"/>
              <a:t>過去連想→利用意図</a:t>
            </a:r>
            <a:endParaRPr lang="en-US" altLang="ja-JP" sz="2000" dirty="0" smtClean="0"/>
          </a:p>
          <a:p>
            <a:pPr algn="just"/>
            <a:r>
              <a:rPr kumimoji="1" lang="ja-JP" altLang="en-US" dirty="0" smtClean="0"/>
              <a:t>　</a:t>
            </a:r>
            <a:r>
              <a:rPr kumimoji="1" lang="ja-JP" altLang="en-US" dirty="0" err="1" smtClean="0"/>
              <a:t>ー</a:t>
            </a:r>
            <a:r>
              <a:rPr kumimoji="1" lang="ja-JP" altLang="en-US" dirty="0" smtClean="0"/>
              <a:t>過去を連想できていても共感を介さないと利用意図に</a:t>
            </a:r>
            <a:r>
              <a:rPr kumimoji="1" lang="ja-JP" altLang="en-US" dirty="0" err="1" smtClean="0"/>
              <a:t>繋がらな</a:t>
            </a:r>
            <a:endParaRPr kumimoji="1" lang="en-US" altLang="ja-JP" dirty="0" smtClean="0"/>
          </a:p>
          <a:p>
            <a:pPr algn="just"/>
            <a:r>
              <a:rPr lang="ja-JP" altLang="en-US" dirty="0"/>
              <a:t>　</a:t>
            </a:r>
            <a:r>
              <a:rPr lang="ja-JP" altLang="en-US" dirty="0" smtClean="0"/>
              <a:t>　</a:t>
            </a:r>
            <a:r>
              <a:rPr kumimoji="1" lang="ja-JP" altLang="en-US" dirty="0" smtClean="0"/>
              <a:t>かったことから、</a:t>
            </a:r>
            <a:r>
              <a:rPr kumimoji="1" lang="en-US" altLang="ja-JP" dirty="0" smtClean="0"/>
              <a:t>CM</a:t>
            </a:r>
            <a:r>
              <a:rPr kumimoji="1" lang="ja-JP" altLang="en-US" dirty="0" smtClean="0"/>
              <a:t>と過去の旅行の</a:t>
            </a:r>
            <a:r>
              <a:rPr lang="ja-JP" altLang="en-US" dirty="0" smtClean="0"/>
              <a:t>思い出</a:t>
            </a:r>
            <a:r>
              <a:rPr kumimoji="1" lang="ja-JP" altLang="en-US" dirty="0" smtClean="0"/>
              <a:t>が類似していなかった</a:t>
            </a:r>
            <a:endParaRPr kumimoji="1" lang="en-US" altLang="ja-JP" dirty="0" smtClean="0"/>
          </a:p>
          <a:p>
            <a:pPr algn="just"/>
            <a:r>
              <a:rPr lang="ja-JP" altLang="en-US" dirty="0"/>
              <a:t>　</a:t>
            </a:r>
            <a:r>
              <a:rPr lang="ja-JP" altLang="en-US" dirty="0" smtClean="0"/>
              <a:t>　と考えられるため非有意になった</a:t>
            </a:r>
            <a:endParaRPr kumimoji="1" lang="en-US" altLang="ja-JP" dirty="0" smtClean="0"/>
          </a:p>
          <a:p>
            <a:pPr algn="just"/>
            <a:r>
              <a:rPr lang="ja-JP" altLang="en-US" dirty="0"/>
              <a:t>　</a:t>
            </a:r>
            <a:r>
              <a:rPr lang="ja-JP" altLang="en-US" dirty="0" smtClean="0"/>
              <a:t>　</a:t>
            </a:r>
            <a:endParaRPr lang="en-US" altLang="ja-JP" sz="2000" dirty="0"/>
          </a:p>
          <a:p>
            <a:pPr marL="285750" indent="-285750">
              <a:buFont typeface="Arial" panose="020B0604020202020204" pitchFamily="34" charset="0"/>
              <a:buChar char="•"/>
            </a:pPr>
            <a:r>
              <a:rPr kumimoji="1" lang="ja-JP" altLang="en-US" sz="2000" dirty="0" smtClean="0"/>
              <a:t>良いイメージ→利用意図</a:t>
            </a:r>
            <a:r>
              <a:rPr kumimoji="1" lang="ja-JP" altLang="en-US" dirty="0" smtClean="0"/>
              <a:t>　</a:t>
            </a:r>
            <a:endParaRPr kumimoji="1" lang="en-US" altLang="ja-JP" dirty="0" smtClean="0"/>
          </a:p>
          <a:p>
            <a:r>
              <a:rPr lang="ja-JP" altLang="en-US" dirty="0" smtClean="0"/>
              <a:t>　</a:t>
            </a:r>
            <a:r>
              <a:rPr lang="ja-JP" altLang="en-US" dirty="0" err="1" smtClean="0"/>
              <a:t>ー</a:t>
            </a:r>
            <a:r>
              <a:rPr lang="ja-JP" altLang="en-US" dirty="0" smtClean="0"/>
              <a:t>広告に良いイメージを感じても広告対象である旅行自体に良いイ</a:t>
            </a:r>
            <a:endParaRPr lang="en-US" altLang="ja-JP" dirty="0" smtClean="0"/>
          </a:p>
          <a:p>
            <a:r>
              <a:rPr lang="ja-JP" altLang="en-US" dirty="0"/>
              <a:t>　</a:t>
            </a:r>
            <a:r>
              <a:rPr lang="ja-JP" altLang="en-US" dirty="0" smtClean="0"/>
              <a:t>　　メージを抱いたわけではないと考えられる</a:t>
            </a:r>
            <a:endParaRPr kumimoji="1" lang="ja-JP" altLang="en-US" dirty="0"/>
          </a:p>
        </p:txBody>
      </p:sp>
      <p:sp>
        <p:nvSpPr>
          <p:cNvPr id="6" name="テキスト ボックス 5"/>
          <p:cNvSpPr txBox="1"/>
          <p:nvPr/>
        </p:nvSpPr>
        <p:spPr>
          <a:xfrm>
            <a:off x="899592" y="548680"/>
            <a:ext cx="5688632" cy="461665"/>
          </a:xfrm>
          <a:prstGeom prst="rect">
            <a:avLst/>
          </a:prstGeom>
          <a:noFill/>
        </p:spPr>
        <p:txBody>
          <a:bodyPr wrap="square" rtlCol="0">
            <a:spAutoFit/>
          </a:bodyPr>
          <a:lstStyle/>
          <a:p>
            <a:r>
              <a:rPr kumimoji="1" lang="ja-JP" altLang="en-US" sz="2400" dirty="0" smtClean="0">
                <a:solidFill>
                  <a:srgbClr val="FF5050"/>
                </a:solidFill>
              </a:rPr>
              <a:t>非有意になった理由として考えられること</a:t>
            </a:r>
            <a:endParaRPr kumimoji="1" lang="ja-JP" altLang="en-US" sz="2400" dirty="0">
              <a:solidFill>
                <a:srgbClr val="FF5050"/>
              </a:solidFill>
            </a:endParaRPr>
          </a:p>
        </p:txBody>
      </p:sp>
    </p:spTree>
    <p:extLst>
      <p:ext uri="{BB962C8B-B14F-4D97-AF65-F5344CB8AC3E}">
        <p14:creationId xmlns:p14="http://schemas.microsoft.com/office/powerpoint/2010/main" val="27450315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052736"/>
            <a:ext cx="8603234" cy="5544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日付プレースホルダー 1"/>
          <p:cNvSpPr>
            <a:spLocks noGrp="1"/>
          </p:cNvSpPr>
          <p:nvPr>
            <p:ph type="dt" sz="half" idx="10"/>
          </p:nvPr>
        </p:nvSpPr>
        <p:spPr/>
        <p:txBody>
          <a:bodyPr/>
          <a:lstStyle/>
          <a:p>
            <a:fld id="{A2900C87-EE10-4085-BADB-FC7322A27584}"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54</a:t>
            </a:fld>
            <a:endParaRPr lang="ja-JP" altLang="en-US"/>
          </a:p>
        </p:txBody>
      </p:sp>
    </p:spTree>
    <p:extLst>
      <p:ext uri="{BB962C8B-B14F-4D97-AF65-F5344CB8AC3E}">
        <p14:creationId xmlns:p14="http://schemas.microsoft.com/office/powerpoint/2010/main" val="154252862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0181" y="620688"/>
            <a:ext cx="7126311" cy="2520280"/>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0424" y="3645024"/>
            <a:ext cx="3903624" cy="2582848"/>
          </a:xfrm>
          <a:prstGeom prst="rect">
            <a:avLst/>
          </a:prstGeom>
        </p:spPr>
      </p:pic>
      <p:sp>
        <p:nvSpPr>
          <p:cNvPr id="4" name="日付プレースホルダー 3"/>
          <p:cNvSpPr>
            <a:spLocks noGrp="1"/>
          </p:cNvSpPr>
          <p:nvPr>
            <p:ph type="dt" sz="half" idx="10"/>
          </p:nvPr>
        </p:nvSpPr>
        <p:spPr/>
        <p:txBody>
          <a:bodyPr/>
          <a:lstStyle/>
          <a:p>
            <a:fld id="{8147EDFB-774C-4693-880E-838455012FCF}"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55</a:t>
            </a:fld>
            <a:endParaRPr lang="ja-JP" altLang="en-US"/>
          </a:p>
        </p:txBody>
      </p:sp>
    </p:spTree>
    <p:extLst>
      <p:ext uri="{BB962C8B-B14F-4D97-AF65-F5344CB8AC3E}">
        <p14:creationId xmlns:p14="http://schemas.microsoft.com/office/powerpoint/2010/main" val="38690851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624" y="2023414"/>
            <a:ext cx="3469320" cy="1801612"/>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227" y="222263"/>
            <a:ext cx="3978116" cy="148747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0171" y="222263"/>
            <a:ext cx="3067378" cy="1615069"/>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6432" y="2596560"/>
            <a:ext cx="3276535" cy="1192480"/>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76432" y="4224739"/>
            <a:ext cx="3501250" cy="1512168"/>
          </a:xfrm>
          <a:prstGeom prst="rect">
            <a:avLst/>
          </a:prstGeom>
        </p:spPr>
      </p:pic>
      <p:sp>
        <p:nvSpPr>
          <p:cNvPr id="7" name="角丸四角形 6"/>
          <p:cNvSpPr/>
          <p:nvPr/>
        </p:nvSpPr>
        <p:spPr>
          <a:xfrm>
            <a:off x="1946121" y="569446"/>
            <a:ext cx="573650" cy="6333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3036504" y="576800"/>
            <a:ext cx="527383" cy="6260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563888" y="576801"/>
            <a:ext cx="772851" cy="6260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6670816" y="605958"/>
            <a:ext cx="432048" cy="5968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102864" y="628170"/>
            <a:ext cx="493471" cy="5746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1643898" y="2391249"/>
            <a:ext cx="542138" cy="14337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3491880" y="2404491"/>
            <a:ext cx="576064" cy="138454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5935345" y="2910978"/>
            <a:ext cx="638515" cy="59002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794004" y="4077072"/>
            <a:ext cx="3464410" cy="3139321"/>
          </a:xfrm>
          <a:prstGeom prst="rect">
            <a:avLst/>
          </a:prstGeom>
          <a:noFill/>
        </p:spPr>
        <p:txBody>
          <a:bodyPr wrap="none" rtlCol="0">
            <a:spAutoFit/>
          </a:bodyPr>
          <a:lstStyle/>
          <a:p>
            <a:r>
              <a:rPr lang="ja-JP" altLang="en-US" dirty="0" smtClean="0"/>
              <a:t>Ｘ</a:t>
            </a:r>
            <a:r>
              <a:rPr lang="en-US" altLang="ja-JP" dirty="0" smtClean="0"/>
              <a:t>²</a:t>
            </a:r>
            <a:r>
              <a:rPr lang="ja-JP" altLang="en-US" dirty="0" smtClean="0"/>
              <a:t>値　</a:t>
            </a:r>
            <a:r>
              <a:rPr lang="en-US" altLang="ja-JP" dirty="0"/>
              <a:t>27.876</a:t>
            </a:r>
            <a:r>
              <a:rPr lang="ja-JP" altLang="en-US" dirty="0" smtClean="0"/>
              <a:t>　　有意確率　</a:t>
            </a:r>
            <a:r>
              <a:rPr lang="en-US" altLang="ja-JP" dirty="0" smtClean="0"/>
              <a:t>0.002</a:t>
            </a:r>
          </a:p>
          <a:p>
            <a:r>
              <a:rPr lang="ja-JP" altLang="en-US" dirty="0"/>
              <a:t>ＣＭＩＮ</a:t>
            </a:r>
            <a:r>
              <a:rPr lang="en-US" altLang="ja-JP" dirty="0"/>
              <a:t>/</a:t>
            </a:r>
            <a:r>
              <a:rPr lang="ja-JP" altLang="en-US" dirty="0"/>
              <a:t>ＤＦ　</a:t>
            </a:r>
            <a:r>
              <a:rPr lang="en-US" altLang="ja-JP" dirty="0"/>
              <a:t>2.788</a:t>
            </a:r>
          </a:p>
          <a:p>
            <a:endParaRPr lang="en-US" altLang="ja-JP" dirty="0" smtClean="0"/>
          </a:p>
          <a:p>
            <a:r>
              <a:rPr lang="ja-JP" altLang="en-US" dirty="0"/>
              <a:t>ＮＦＩ　</a:t>
            </a:r>
            <a:r>
              <a:rPr lang="en-US" altLang="ja-JP" dirty="0" smtClean="0"/>
              <a:t>0.647</a:t>
            </a:r>
            <a:r>
              <a:rPr lang="ja-JP" altLang="en-US" dirty="0"/>
              <a:t>　　ＣＦＩ　</a:t>
            </a:r>
            <a:r>
              <a:rPr lang="en-US" altLang="ja-JP" dirty="0" smtClean="0"/>
              <a:t>0.721</a:t>
            </a:r>
            <a:endParaRPr lang="en-US" altLang="ja-JP" dirty="0"/>
          </a:p>
          <a:p>
            <a:endParaRPr lang="en-US" altLang="ja-JP" dirty="0" smtClean="0"/>
          </a:p>
          <a:p>
            <a:r>
              <a:rPr lang="ja-JP" altLang="en-US" dirty="0"/>
              <a:t>ＧＦＩ　</a:t>
            </a:r>
            <a:r>
              <a:rPr lang="en-US" altLang="ja-JP" dirty="0" smtClean="0"/>
              <a:t>0.926</a:t>
            </a:r>
            <a:r>
              <a:rPr lang="ja-JP" altLang="en-US" dirty="0"/>
              <a:t>　　ＡＧＦＩ　</a:t>
            </a:r>
            <a:r>
              <a:rPr lang="en-US" altLang="ja-JP" dirty="0" smtClean="0"/>
              <a:t>0.846</a:t>
            </a:r>
            <a:endParaRPr lang="en-US" altLang="ja-JP" dirty="0"/>
          </a:p>
          <a:p>
            <a:endParaRPr lang="en-US" altLang="ja-JP" dirty="0" smtClean="0"/>
          </a:p>
          <a:p>
            <a:r>
              <a:rPr lang="ja-JP" altLang="en-US" dirty="0"/>
              <a:t>ＲＭＳＥＡ　</a:t>
            </a:r>
            <a:r>
              <a:rPr lang="en-US" altLang="ja-JP" dirty="0" smtClean="0"/>
              <a:t>0.127</a:t>
            </a:r>
          </a:p>
          <a:p>
            <a:r>
              <a:rPr lang="ja-JP" altLang="en-US" dirty="0" smtClean="0"/>
              <a:t>モデルの適合性はあまり高くない</a:t>
            </a:r>
            <a:endParaRPr lang="en-US" altLang="ja-JP" dirty="0" smtClean="0"/>
          </a:p>
          <a:p>
            <a:endParaRPr lang="ja-JP" altLang="en-US" dirty="0"/>
          </a:p>
          <a:p>
            <a:endParaRPr kumimoji="1" lang="ja-JP" altLang="en-US" dirty="0"/>
          </a:p>
        </p:txBody>
      </p:sp>
      <p:sp>
        <p:nvSpPr>
          <p:cNvPr id="15" name="正方形/長方形 14"/>
          <p:cNvSpPr/>
          <p:nvPr/>
        </p:nvSpPr>
        <p:spPr>
          <a:xfrm>
            <a:off x="755575" y="4077072"/>
            <a:ext cx="3528392" cy="26642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日付プレースホルダー 15"/>
          <p:cNvSpPr>
            <a:spLocks noGrp="1"/>
          </p:cNvSpPr>
          <p:nvPr>
            <p:ph type="dt" sz="half" idx="10"/>
          </p:nvPr>
        </p:nvSpPr>
        <p:spPr/>
        <p:txBody>
          <a:bodyPr/>
          <a:lstStyle/>
          <a:p>
            <a:fld id="{89ACF168-B832-408F-B173-00754AADA25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17" name="スライド番号プレースホルダー 16"/>
          <p:cNvSpPr>
            <a:spLocks noGrp="1"/>
          </p:cNvSpPr>
          <p:nvPr>
            <p:ph type="sldNum" sz="quarter" idx="12"/>
          </p:nvPr>
        </p:nvSpPr>
        <p:spPr/>
        <p:txBody>
          <a:bodyPr/>
          <a:lstStyle/>
          <a:p>
            <a:fld id="{DCF30E6B-2AC6-421A-A33D-F500596C43F0}" type="slidenum">
              <a:rPr lang="ja-JP" altLang="en-US" smtClean="0"/>
              <a:pPr/>
              <a:t>56</a:t>
            </a:fld>
            <a:endParaRPr lang="ja-JP" altLang="en-US"/>
          </a:p>
        </p:txBody>
      </p:sp>
    </p:spTree>
    <p:extLst>
      <p:ext uri="{BB962C8B-B14F-4D97-AF65-F5344CB8AC3E}">
        <p14:creationId xmlns:p14="http://schemas.microsoft.com/office/powerpoint/2010/main" val="15228005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63090D6-8D74-46CD-9796-E92E6D3FC68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57</a:t>
            </a:fld>
            <a:endParaRPr lang="ja-JP" altLang="en-US"/>
          </a:p>
        </p:txBody>
      </p:sp>
      <p:sp>
        <p:nvSpPr>
          <p:cNvPr id="5" name="正方形/長方形 4"/>
          <p:cNvSpPr/>
          <p:nvPr/>
        </p:nvSpPr>
        <p:spPr>
          <a:xfrm>
            <a:off x="899592" y="1196752"/>
            <a:ext cx="7056784" cy="830997"/>
          </a:xfrm>
          <a:prstGeom prst="rect">
            <a:avLst/>
          </a:prstGeom>
        </p:spPr>
        <p:txBody>
          <a:bodyPr wrap="square">
            <a:spAutoFit/>
          </a:bodyPr>
          <a:lstStyle/>
          <a:p>
            <a:r>
              <a:rPr lang="ja-JP" altLang="en-US" sz="2400" dirty="0" smtClean="0"/>
              <a:t>「旅行におけるポジティブ</a:t>
            </a:r>
            <a:r>
              <a:rPr lang="ja-JP" altLang="en-US" sz="2400" dirty="0"/>
              <a:t>な情緒的経験は</a:t>
            </a:r>
            <a:r>
              <a:rPr lang="ja-JP" altLang="en-US" sz="2400" dirty="0" smtClean="0"/>
              <a:t>、満足に正</a:t>
            </a:r>
            <a:r>
              <a:rPr lang="ja-JP" altLang="en-US" sz="2400" dirty="0"/>
              <a:t>の影響を</a:t>
            </a:r>
            <a:r>
              <a:rPr lang="ja-JP" altLang="en-US" sz="2400" dirty="0" smtClean="0"/>
              <a:t>与える」</a:t>
            </a:r>
            <a:endParaRPr lang="ja-JP" altLang="en-US" sz="2400" dirty="0"/>
          </a:p>
        </p:txBody>
      </p:sp>
      <p:sp>
        <p:nvSpPr>
          <p:cNvPr id="7" name="正方形/長方形 6"/>
          <p:cNvSpPr/>
          <p:nvPr/>
        </p:nvSpPr>
        <p:spPr>
          <a:xfrm>
            <a:off x="4716016" y="1732166"/>
            <a:ext cx="2621230" cy="369332"/>
          </a:xfrm>
          <a:prstGeom prst="rect">
            <a:avLst/>
          </a:prstGeom>
        </p:spPr>
        <p:txBody>
          <a:bodyPr wrap="none">
            <a:spAutoFit/>
          </a:bodyPr>
          <a:lstStyle/>
          <a:p>
            <a:r>
              <a:rPr lang="ja-JP" altLang="en-US" dirty="0" smtClean="0"/>
              <a:t>（外山</a:t>
            </a:r>
            <a:r>
              <a:rPr lang="ja-JP" altLang="en-US" dirty="0"/>
              <a:t>　</a:t>
            </a:r>
            <a:r>
              <a:rPr lang="ja-JP" altLang="en-US" dirty="0" smtClean="0"/>
              <a:t>山田</a:t>
            </a:r>
            <a:r>
              <a:rPr lang="ja-JP" altLang="en-US" dirty="0"/>
              <a:t>　</a:t>
            </a:r>
            <a:r>
              <a:rPr lang="ja-JP" altLang="en-US" dirty="0" smtClean="0"/>
              <a:t>西尾</a:t>
            </a:r>
            <a:r>
              <a:rPr lang="en-US" altLang="ja-JP" dirty="0" smtClean="0"/>
              <a:t>2015</a:t>
            </a:r>
            <a:r>
              <a:rPr lang="ja-JP" altLang="en-US" dirty="0"/>
              <a:t>）</a:t>
            </a:r>
          </a:p>
        </p:txBody>
      </p:sp>
      <p:sp>
        <p:nvSpPr>
          <p:cNvPr id="10" name="テキスト ボックス 9"/>
          <p:cNvSpPr txBox="1"/>
          <p:nvPr/>
        </p:nvSpPr>
        <p:spPr>
          <a:xfrm>
            <a:off x="899592" y="2852936"/>
            <a:ext cx="6336704" cy="1200329"/>
          </a:xfrm>
          <a:prstGeom prst="rect">
            <a:avLst/>
          </a:prstGeom>
          <a:noFill/>
        </p:spPr>
        <p:txBody>
          <a:bodyPr wrap="square" rtlCol="0">
            <a:spAutoFit/>
          </a:bodyPr>
          <a:lstStyle/>
          <a:p>
            <a:r>
              <a:rPr kumimoji="1" lang="ja-JP" altLang="en-US" sz="2400" dirty="0" smtClean="0"/>
              <a:t>過去の旅行経験がポジティブであればあるほど、自身の旅行経験を思い出しやすく、共感へも影響を及ぼすのではないか</a:t>
            </a:r>
            <a:endParaRPr kumimoji="1" lang="ja-JP" altLang="en-US" sz="2400" dirty="0"/>
          </a:p>
        </p:txBody>
      </p:sp>
      <p:sp>
        <p:nvSpPr>
          <p:cNvPr id="11" name="円形吹き出し 10"/>
          <p:cNvSpPr/>
          <p:nvPr/>
        </p:nvSpPr>
        <p:spPr>
          <a:xfrm>
            <a:off x="539552" y="2264968"/>
            <a:ext cx="7056784" cy="2376264"/>
          </a:xfrm>
          <a:prstGeom prst="wedgeEllipseCallout">
            <a:avLst>
              <a:gd name="adj1" fmla="val 26004"/>
              <a:gd name="adj2" fmla="val 6530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122" name="Picture 2" descr="\\hkfs02\data2\s13201300808\Desktop\syugakuryokou_airpla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70122" y="4398457"/>
            <a:ext cx="2532348" cy="2459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8487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980728"/>
            <a:ext cx="8229600" cy="5496272"/>
          </a:xfrm>
        </p:spPr>
        <p:txBody>
          <a:bodyPr/>
          <a:lstStyle/>
          <a:p>
            <a:pPr marL="0" indent="0">
              <a:buNone/>
            </a:pPr>
            <a:r>
              <a:rPr lang="ja-JP" altLang="en-US" sz="3200" dirty="0" smtClean="0"/>
              <a:t>・外山</a:t>
            </a:r>
            <a:r>
              <a:rPr lang="ja-JP" altLang="en-US" sz="3200" dirty="0"/>
              <a:t>　山田　</a:t>
            </a:r>
            <a:r>
              <a:rPr lang="ja-JP" altLang="en-US" sz="3200" dirty="0" smtClean="0"/>
              <a:t>西尾</a:t>
            </a:r>
            <a:r>
              <a:rPr lang="en-US" altLang="ja-JP" sz="3200" dirty="0" smtClean="0"/>
              <a:t>(2015)</a:t>
            </a:r>
            <a:r>
              <a:rPr lang="ja-JP" altLang="en-US" sz="3200" dirty="0" smtClean="0"/>
              <a:t>　はポジティブな情緒</a:t>
            </a:r>
            <a:endParaRPr lang="en-US" altLang="ja-JP" sz="3200" dirty="0" smtClean="0"/>
          </a:p>
          <a:p>
            <a:pPr marL="0" indent="0">
              <a:buNone/>
            </a:pPr>
            <a:r>
              <a:rPr lang="ja-JP" altLang="en-US" sz="3200" dirty="0"/>
              <a:t>　</a:t>
            </a:r>
            <a:r>
              <a:rPr lang="ja-JP" altLang="en-US" sz="3200" dirty="0" smtClean="0"/>
              <a:t>的経験について、「感動」という概念を用いて</a:t>
            </a:r>
            <a:endParaRPr lang="en-US" altLang="ja-JP" sz="3200" dirty="0" smtClean="0"/>
          </a:p>
          <a:p>
            <a:pPr marL="0" indent="0">
              <a:buNone/>
            </a:pPr>
            <a:r>
              <a:rPr lang="ja-JP" altLang="en-US" sz="3200" dirty="0"/>
              <a:t>　</a:t>
            </a:r>
            <a:r>
              <a:rPr lang="ja-JP" altLang="en-US" sz="3200" dirty="0" smtClean="0"/>
              <a:t>いる。</a:t>
            </a:r>
            <a:endParaRPr lang="en-US" altLang="ja-JP" sz="3200" dirty="0" smtClean="0"/>
          </a:p>
          <a:p>
            <a:pPr marL="0" indent="0">
              <a:buNone/>
            </a:pPr>
            <a:endParaRPr lang="en-US" altLang="ja-JP" sz="3200" dirty="0"/>
          </a:p>
          <a:p>
            <a:pPr marL="0" indent="0">
              <a:buNone/>
            </a:pPr>
            <a:r>
              <a:rPr lang="ja-JP" altLang="en-US" sz="3200" dirty="0"/>
              <a:t>・</a:t>
            </a:r>
            <a:r>
              <a:rPr lang="ja-JP" altLang="en-US" sz="3200" dirty="0" smtClean="0"/>
              <a:t>感動したことがあった頻度を</a:t>
            </a:r>
            <a:r>
              <a:rPr lang="en-US" altLang="ja-JP" sz="3200" dirty="0" smtClean="0"/>
              <a:t>4</a:t>
            </a:r>
            <a:r>
              <a:rPr lang="ja-JP" altLang="en-US" sz="3200" dirty="0" smtClean="0"/>
              <a:t>段階評価で調査</a:t>
            </a:r>
            <a:endParaRPr lang="en-US" altLang="ja-JP" sz="3200" dirty="0" smtClean="0"/>
          </a:p>
          <a:p>
            <a:pPr marL="0" indent="0">
              <a:buNone/>
            </a:pPr>
            <a:r>
              <a:rPr lang="ja-JP" altLang="en-US" sz="3200" dirty="0"/>
              <a:t>　</a:t>
            </a:r>
            <a:r>
              <a:rPr lang="ja-JP" altLang="en-US" sz="3200" dirty="0" smtClean="0"/>
              <a:t>しており、本研究でもこの尺度を用いて調査</a:t>
            </a:r>
            <a:endParaRPr lang="en-US" altLang="ja-JP" sz="3200" dirty="0" smtClean="0"/>
          </a:p>
          <a:p>
            <a:pPr marL="0" indent="0">
              <a:buNone/>
            </a:pPr>
            <a:r>
              <a:rPr lang="ja-JP" altLang="en-US" sz="3200" dirty="0"/>
              <a:t>　</a:t>
            </a:r>
            <a:r>
              <a:rPr lang="ja-JP" altLang="en-US" sz="3200" dirty="0" smtClean="0"/>
              <a:t>を行った。</a:t>
            </a:r>
            <a:endParaRPr lang="ja-JP" altLang="en-US" sz="3200" dirty="0"/>
          </a:p>
          <a:p>
            <a:endParaRPr kumimoji="1" lang="ja-JP" altLang="en-US" dirty="0"/>
          </a:p>
        </p:txBody>
      </p:sp>
      <p:sp>
        <p:nvSpPr>
          <p:cNvPr id="4" name="日付プレースホルダー 3"/>
          <p:cNvSpPr>
            <a:spLocks noGrp="1"/>
          </p:cNvSpPr>
          <p:nvPr>
            <p:ph type="dt" sz="half" idx="10"/>
          </p:nvPr>
        </p:nvSpPr>
        <p:spPr/>
        <p:txBody>
          <a:bodyPr/>
          <a:lstStyle/>
          <a:p>
            <a:fld id="{975AE186-E9B8-4EF4-8F58-AFB710E4E2FB}"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58</a:t>
            </a:fld>
            <a:endParaRPr lang="ja-JP" altLang="en-US"/>
          </a:p>
        </p:txBody>
      </p:sp>
    </p:spTree>
    <p:extLst>
      <p:ext uri="{BB962C8B-B14F-4D97-AF65-F5344CB8AC3E}">
        <p14:creationId xmlns:p14="http://schemas.microsoft.com/office/powerpoint/2010/main" val="114633224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07904" y="404664"/>
            <a:ext cx="1954560" cy="951384"/>
          </a:xfrm>
          <a:noFill/>
        </p:spPr>
        <p:txBody>
          <a:bodyPr/>
          <a:lstStyle/>
          <a:p>
            <a:r>
              <a:rPr kumimoji="1" lang="ja-JP" altLang="en-US" dirty="0" smtClean="0">
                <a:solidFill>
                  <a:schemeClr val="tx1"/>
                </a:solidFill>
              </a:rPr>
              <a:t>再改良</a:t>
            </a:r>
            <a:endParaRPr kumimoji="1" lang="ja-JP" altLang="en-US" dirty="0">
              <a:solidFill>
                <a:schemeClr val="tx1"/>
              </a:solidFill>
            </a:endParaRPr>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484783"/>
            <a:ext cx="8640960" cy="5316707"/>
          </a:xfrm>
        </p:spPr>
      </p:pic>
      <p:sp>
        <p:nvSpPr>
          <p:cNvPr id="3" name="日付プレースホルダー 2"/>
          <p:cNvSpPr>
            <a:spLocks noGrp="1"/>
          </p:cNvSpPr>
          <p:nvPr>
            <p:ph type="dt" sz="half" idx="10"/>
          </p:nvPr>
        </p:nvSpPr>
        <p:spPr/>
        <p:txBody>
          <a:bodyPr/>
          <a:lstStyle/>
          <a:p>
            <a:fld id="{FA706EA0-7E7D-46BE-9C19-0F2BF4590D18}"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59</a:t>
            </a:fld>
            <a:endParaRPr lang="ja-JP" altLang="en-US"/>
          </a:p>
        </p:txBody>
      </p:sp>
    </p:spTree>
    <p:extLst>
      <p:ext uri="{BB962C8B-B14F-4D97-AF65-F5344CB8AC3E}">
        <p14:creationId xmlns:p14="http://schemas.microsoft.com/office/powerpoint/2010/main" val="502693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1115616" y="764704"/>
            <a:ext cx="6589199" cy="653942"/>
          </a:xfrm>
        </p:spPr>
        <p:txBody>
          <a:bodyPr>
            <a:normAutofit/>
          </a:bodyPr>
          <a:lstStyle/>
          <a:p>
            <a:r>
              <a:rPr kumimoji="1" lang="ja-JP" altLang="en-US" sz="3200" dirty="0" smtClean="0"/>
              <a:t>ノスタルジアの特徴</a:t>
            </a:r>
            <a:endParaRPr kumimoji="1" lang="ja-JP" altLang="en-US" sz="3200" dirty="0"/>
          </a:p>
        </p:txBody>
      </p:sp>
      <p:sp>
        <p:nvSpPr>
          <p:cNvPr id="3" name="コンテンツ プレースホルダー 2"/>
          <p:cNvSpPr>
            <a:spLocks noGrp="1"/>
          </p:cNvSpPr>
          <p:nvPr>
            <p:ph idx="1"/>
          </p:nvPr>
        </p:nvSpPr>
        <p:spPr>
          <a:xfrm>
            <a:off x="1043608" y="1988840"/>
            <a:ext cx="6591985" cy="4536504"/>
          </a:xfrm>
        </p:spPr>
        <p:txBody>
          <a:bodyPr>
            <a:normAutofit/>
          </a:bodyPr>
          <a:lstStyle/>
          <a:p>
            <a:r>
              <a:rPr lang="ja-JP" altLang="en-US" dirty="0"/>
              <a:t>ネガティブな気分・感情がノスタルジア想起のきっかけとなる場合が多い</a:t>
            </a:r>
            <a:endParaRPr lang="en-US" altLang="ja-JP" dirty="0"/>
          </a:p>
          <a:p>
            <a:endParaRPr lang="en-US" altLang="ja-JP" dirty="0"/>
          </a:p>
          <a:p>
            <a:r>
              <a:rPr kumimoji="1" lang="ja-JP" altLang="en-US" dirty="0" smtClean="0"/>
              <a:t>強い社会的つながりを求めている人がノスタルジアを想起しやすい</a:t>
            </a:r>
            <a:endParaRPr kumimoji="1" lang="en-US" altLang="ja-JP" dirty="0" smtClean="0"/>
          </a:p>
          <a:p>
            <a:endParaRPr kumimoji="1" lang="en-US" altLang="ja-JP" dirty="0" smtClean="0"/>
          </a:p>
          <a:p>
            <a:r>
              <a:rPr lang="ja-JP" altLang="en-US" dirty="0" smtClean="0"/>
              <a:t>特定のターゲット層</a:t>
            </a:r>
            <a:r>
              <a:rPr lang="ja-JP" altLang="en-US" dirty="0"/>
              <a:t>に</a:t>
            </a:r>
            <a:r>
              <a:rPr lang="ja-JP" altLang="en-US" dirty="0" smtClean="0"/>
              <a:t>ピンポイントにプロモーション</a:t>
            </a:r>
            <a:r>
              <a:rPr lang="ja-JP" altLang="en-US" dirty="0"/>
              <a:t>を行う際</a:t>
            </a:r>
            <a:r>
              <a:rPr lang="ja-JP" altLang="en-US" dirty="0" smtClean="0"/>
              <a:t>に有効である</a:t>
            </a:r>
            <a:endParaRPr lang="en-US" altLang="ja-JP" dirty="0" smtClean="0"/>
          </a:p>
          <a:p>
            <a:endParaRPr lang="en-US" altLang="ja-JP" dirty="0"/>
          </a:p>
          <a:p>
            <a:pPr marL="0" indent="0">
              <a:buNone/>
            </a:pPr>
            <a:endParaRPr lang="en-US" altLang="ja-JP" sz="2000" dirty="0"/>
          </a:p>
          <a:p>
            <a:pPr marL="0" indent="0">
              <a:buNone/>
            </a:pPr>
            <a:endParaRPr kumimoji="1" lang="en-US" altLang="ja-JP" sz="2000" dirty="0" smtClean="0"/>
          </a:p>
          <a:p>
            <a:endParaRPr lang="en-US" altLang="ja-JP" sz="2400" dirty="0"/>
          </a:p>
          <a:p>
            <a:endParaRPr kumimoji="1" lang="ja-JP" altLang="en-US" sz="2400" dirty="0"/>
          </a:p>
        </p:txBody>
      </p:sp>
      <p:sp>
        <p:nvSpPr>
          <p:cNvPr id="4" name="日付プレースホルダー 3"/>
          <p:cNvSpPr>
            <a:spLocks noGrp="1"/>
          </p:cNvSpPr>
          <p:nvPr>
            <p:ph type="dt" sz="half" idx="10"/>
          </p:nvPr>
        </p:nvSpPr>
        <p:spPr/>
        <p:txBody>
          <a:bodyPr/>
          <a:lstStyle/>
          <a:p>
            <a:fld id="{C5DFA7A2-3313-482F-9E25-1658B62D8380}"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6</a:t>
            </a:fld>
            <a:endParaRPr lang="ja-JP"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52220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548680"/>
            <a:ext cx="5688632" cy="3146417"/>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3918054"/>
            <a:ext cx="2817034" cy="2858767"/>
          </a:xfrm>
          <a:prstGeom prst="rect">
            <a:avLst/>
          </a:prstGeom>
        </p:spPr>
      </p:pic>
      <p:sp>
        <p:nvSpPr>
          <p:cNvPr id="4" name="角丸四角形 3"/>
          <p:cNvSpPr/>
          <p:nvPr/>
        </p:nvSpPr>
        <p:spPr>
          <a:xfrm>
            <a:off x="507502" y="3092264"/>
            <a:ext cx="5360641"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339" y="3383947"/>
            <a:ext cx="5343805"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日付プレースホルダー 4"/>
          <p:cNvSpPr>
            <a:spLocks noGrp="1"/>
          </p:cNvSpPr>
          <p:nvPr>
            <p:ph type="dt" sz="half" idx="10"/>
          </p:nvPr>
        </p:nvSpPr>
        <p:spPr/>
        <p:txBody>
          <a:bodyPr/>
          <a:lstStyle/>
          <a:p>
            <a:fld id="{13AB902E-76E2-4CCB-BBE0-18ED2CCAE310}"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lang="ja-JP" altLang="en-US" smtClean="0"/>
              <a:pPr/>
              <a:t>60</a:t>
            </a:fld>
            <a:endParaRPr lang="ja-JP" altLang="en-US"/>
          </a:p>
        </p:txBody>
      </p:sp>
    </p:spTree>
    <p:extLst>
      <p:ext uri="{BB962C8B-B14F-4D97-AF65-F5344CB8AC3E}">
        <p14:creationId xmlns:p14="http://schemas.microsoft.com/office/powerpoint/2010/main" val="39275329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486" y="188640"/>
            <a:ext cx="3940902" cy="1440160"/>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1983" y="196347"/>
            <a:ext cx="3240360" cy="1710910"/>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2051990"/>
            <a:ext cx="3217018" cy="1693168"/>
          </a:xfrm>
          <a:prstGeom prst="rect">
            <a:avLst/>
          </a:prstGeom>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59740" y="2506896"/>
            <a:ext cx="3946496" cy="1386606"/>
          </a:xfrm>
          <a:prstGeom prst="rect">
            <a:avLst/>
          </a:prstGeom>
        </p:spPr>
      </p:pic>
      <p:pic>
        <p:nvPicPr>
          <p:cNvPr id="6" name="図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32040" y="4365104"/>
            <a:ext cx="3801897" cy="1559752"/>
          </a:xfrm>
          <a:prstGeom prst="rect">
            <a:avLst/>
          </a:prstGeom>
        </p:spPr>
      </p:pic>
      <p:sp>
        <p:nvSpPr>
          <p:cNvPr id="7" name="角丸四角形 6"/>
          <p:cNvSpPr/>
          <p:nvPr/>
        </p:nvSpPr>
        <p:spPr>
          <a:xfrm>
            <a:off x="1835696" y="548680"/>
            <a:ext cx="576064"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9872" y="541775"/>
            <a:ext cx="842516"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7824" y="504859"/>
            <a:ext cx="432048" cy="640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13526" y="692696"/>
            <a:ext cx="60325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6776" y="692696"/>
            <a:ext cx="507552"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58401" y="2403377"/>
            <a:ext cx="603250" cy="1341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4797" y="2403376"/>
            <a:ext cx="603250" cy="1341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2160" y="2898574"/>
            <a:ext cx="820828" cy="74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618339" y="3971718"/>
            <a:ext cx="3816424" cy="2308324"/>
          </a:xfrm>
          <a:prstGeom prst="rect">
            <a:avLst/>
          </a:prstGeom>
          <a:noFill/>
        </p:spPr>
        <p:txBody>
          <a:bodyPr wrap="square" rtlCol="0">
            <a:spAutoFit/>
          </a:bodyPr>
          <a:lstStyle/>
          <a:p>
            <a:r>
              <a:rPr lang="ja-JP" altLang="en-US" sz="1600" dirty="0"/>
              <a:t>Ｘ</a:t>
            </a:r>
            <a:r>
              <a:rPr lang="en-US" altLang="ja-JP" sz="1600" dirty="0"/>
              <a:t>²</a:t>
            </a:r>
            <a:r>
              <a:rPr lang="ja-JP" altLang="en-US" sz="1600" dirty="0"/>
              <a:t>値　</a:t>
            </a:r>
            <a:r>
              <a:rPr lang="en-US" altLang="ja-JP" sz="1600" dirty="0" smtClean="0"/>
              <a:t>43.335</a:t>
            </a:r>
            <a:r>
              <a:rPr lang="ja-JP" altLang="en-US" sz="1600" dirty="0"/>
              <a:t>　　有意確率　</a:t>
            </a:r>
            <a:r>
              <a:rPr lang="en-US" altLang="ja-JP" sz="1600" dirty="0" smtClean="0"/>
              <a:t>0.000</a:t>
            </a:r>
          </a:p>
          <a:p>
            <a:r>
              <a:rPr lang="ja-JP" altLang="en-US" sz="1600" dirty="0" smtClean="0"/>
              <a:t>ＣＭＩＮ</a:t>
            </a:r>
            <a:r>
              <a:rPr lang="en-US" altLang="ja-JP" sz="1600" dirty="0"/>
              <a:t>/</a:t>
            </a:r>
            <a:r>
              <a:rPr lang="ja-JP" altLang="en-US" sz="1600" dirty="0"/>
              <a:t>ＤＦ　</a:t>
            </a:r>
            <a:r>
              <a:rPr lang="en-US" altLang="ja-JP" sz="1600" dirty="0" smtClean="0"/>
              <a:t>3.611</a:t>
            </a:r>
          </a:p>
          <a:p>
            <a:endParaRPr lang="en-US" altLang="ja-JP" sz="1600" dirty="0"/>
          </a:p>
          <a:p>
            <a:r>
              <a:rPr lang="ja-JP" altLang="en-US" sz="1600" dirty="0"/>
              <a:t>ＮＦＩ　</a:t>
            </a:r>
            <a:r>
              <a:rPr lang="en-US" altLang="ja-JP" sz="1600" dirty="0" smtClean="0"/>
              <a:t>0.593</a:t>
            </a:r>
            <a:r>
              <a:rPr lang="ja-JP" altLang="en-US" sz="1600" dirty="0"/>
              <a:t>　　ＣＦＩ　</a:t>
            </a:r>
            <a:r>
              <a:rPr lang="en-US" altLang="ja-JP" sz="1600" dirty="0" smtClean="0"/>
              <a:t>0.633</a:t>
            </a:r>
          </a:p>
          <a:p>
            <a:endParaRPr lang="en-US" altLang="ja-JP" sz="1600" dirty="0"/>
          </a:p>
          <a:p>
            <a:r>
              <a:rPr lang="ja-JP" altLang="en-US" sz="1600" dirty="0"/>
              <a:t>ＧＦＩ　</a:t>
            </a:r>
            <a:r>
              <a:rPr lang="en-US" altLang="ja-JP" sz="1600" dirty="0" smtClean="0"/>
              <a:t>0.909</a:t>
            </a:r>
            <a:r>
              <a:rPr lang="ja-JP" altLang="en-US" sz="1600" dirty="0"/>
              <a:t>　　ＡＧＦＩ　</a:t>
            </a:r>
            <a:r>
              <a:rPr lang="en-US" altLang="ja-JP" sz="1600" dirty="0" smtClean="0"/>
              <a:t>0.787</a:t>
            </a:r>
          </a:p>
          <a:p>
            <a:endParaRPr lang="en-US" altLang="ja-JP" sz="1600" dirty="0"/>
          </a:p>
          <a:p>
            <a:r>
              <a:rPr lang="ja-JP" altLang="en-US" sz="1600" dirty="0" smtClean="0"/>
              <a:t>ＲＭＳＥＡ  </a:t>
            </a:r>
            <a:r>
              <a:rPr lang="en-US" altLang="ja-JP" sz="1600" dirty="0" smtClean="0"/>
              <a:t>0.153</a:t>
            </a:r>
          </a:p>
          <a:p>
            <a:r>
              <a:rPr kumimoji="1" lang="ja-JP" altLang="en-US" sz="1600" dirty="0"/>
              <a:t>モデル</a:t>
            </a:r>
            <a:r>
              <a:rPr kumimoji="1" lang="ja-JP" altLang="en-US" sz="1600" dirty="0" smtClean="0"/>
              <a:t>の適合性はあまり高くない</a:t>
            </a:r>
            <a:endParaRPr kumimoji="1" lang="en-US" altLang="ja-JP" sz="1600" dirty="0" smtClean="0"/>
          </a:p>
        </p:txBody>
      </p:sp>
      <p:sp>
        <p:nvSpPr>
          <p:cNvPr id="9" name="正方形/長方形 8"/>
          <p:cNvSpPr/>
          <p:nvPr/>
        </p:nvSpPr>
        <p:spPr>
          <a:xfrm>
            <a:off x="611560" y="3893502"/>
            <a:ext cx="3528392" cy="24647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日付プレースホルダー 9"/>
          <p:cNvSpPr>
            <a:spLocks noGrp="1"/>
          </p:cNvSpPr>
          <p:nvPr>
            <p:ph type="dt" sz="half" idx="10"/>
          </p:nvPr>
        </p:nvSpPr>
        <p:spPr/>
        <p:txBody>
          <a:bodyPr/>
          <a:lstStyle/>
          <a:p>
            <a:fld id="{F16F0CBD-060A-45C7-8D8E-E211A077E9E3}" type="datetime1">
              <a:rPr lang="ja-JP" altLang="en-US" smtClean="0">
                <a:solidFill>
                  <a:prstClr val="black">
                    <a:tint val="75000"/>
                  </a:prstClr>
                </a:solidFill>
              </a:rPr>
              <a:t>2015/12/19</a:t>
            </a:fld>
            <a:endParaRPr lang="ja-JP" altLang="en-US" dirty="0">
              <a:solidFill>
                <a:prstClr val="black">
                  <a:tint val="75000"/>
                </a:prstClr>
              </a:solidFill>
            </a:endParaRPr>
          </a:p>
        </p:txBody>
      </p:sp>
      <p:sp>
        <p:nvSpPr>
          <p:cNvPr id="11" name="スライド番号プレースホルダー 10"/>
          <p:cNvSpPr>
            <a:spLocks noGrp="1"/>
          </p:cNvSpPr>
          <p:nvPr>
            <p:ph type="sldNum" sz="quarter" idx="12"/>
          </p:nvPr>
        </p:nvSpPr>
        <p:spPr/>
        <p:txBody>
          <a:bodyPr/>
          <a:lstStyle/>
          <a:p>
            <a:fld id="{DCF30E6B-2AC6-421A-A33D-F500596C43F0}" type="slidenum">
              <a:rPr lang="ja-JP" altLang="en-US" smtClean="0"/>
              <a:pPr/>
              <a:t>61</a:t>
            </a:fld>
            <a:endParaRPr lang="ja-JP" altLang="en-US"/>
          </a:p>
        </p:txBody>
      </p:sp>
    </p:spTree>
    <p:extLst>
      <p:ext uri="{BB962C8B-B14F-4D97-AF65-F5344CB8AC3E}">
        <p14:creationId xmlns:p14="http://schemas.microsoft.com/office/powerpoint/2010/main" val="10613026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095E705-35C4-4ED4-847C-8B68AF676A4B}" type="datetime1">
              <a:rPr lang="ja-JP" altLang="en-US" smtClean="0">
                <a:solidFill>
                  <a:prstClr val="black">
                    <a:tint val="75000"/>
                  </a:prstClr>
                </a:solidFill>
              </a:rPr>
              <a:p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62</a:t>
            </a:fld>
            <a:endParaRPr lang="ja-JP" altLang="en-US"/>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937864"/>
            <a:ext cx="8802749" cy="5580410"/>
          </a:xfrm>
          <a:prstGeom prst="rect">
            <a:avLst/>
          </a:prstGeom>
        </p:spPr>
      </p:pic>
      <p:sp>
        <p:nvSpPr>
          <p:cNvPr id="5" name="テキスト ボックス 4"/>
          <p:cNvSpPr txBox="1"/>
          <p:nvPr/>
        </p:nvSpPr>
        <p:spPr>
          <a:xfrm>
            <a:off x="2915816" y="548680"/>
            <a:ext cx="3600400" cy="400110"/>
          </a:xfrm>
          <a:prstGeom prst="rect">
            <a:avLst/>
          </a:prstGeom>
          <a:noFill/>
        </p:spPr>
        <p:txBody>
          <a:bodyPr wrap="square" rtlCol="0">
            <a:spAutoFit/>
          </a:bodyPr>
          <a:lstStyle/>
          <a:p>
            <a:r>
              <a:rPr kumimoji="1" lang="ja-JP" altLang="en-US" sz="2000" dirty="0" smtClean="0"/>
              <a:t>最終的に採択されたモデル</a:t>
            </a:r>
            <a:endParaRPr kumimoji="1" lang="ja-JP" altLang="en-US" sz="2000" dirty="0"/>
          </a:p>
        </p:txBody>
      </p:sp>
    </p:spTree>
    <p:extLst>
      <p:ext uri="{BB962C8B-B14F-4D97-AF65-F5344CB8AC3E}">
        <p14:creationId xmlns:p14="http://schemas.microsoft.com/office/powerpoint/2010/main" val="21101578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548680"/>
            <a:ext cx="6629236" cy="3024336"/>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4005064"/>
            <a:ext cx="3051582" cy="2527803"/>
          </a:xfrm>
          <a:prstGeom prst="rect">
            <a:avLst/>
          </a:prstGeom>
        </p:spPr>
      </p:pic>
      <p:sp>
        <p:nvSpPr>
          <p:cNvPr id="4" name="日付プレースホルダー 3"/>
          <p:cNvSpPr>
            <a:spLocks noGrp="1"/>
          </p:cNvSpPr>
          <p:nvPr>
            <p:ph type="dt" sz="half" idx="10"/>
          </p:nvPr>
        </p:nvSpPr>
        <p:spPr/>
        <p:txBody>
          <a:bodyPr/>
          <a:lstStyle/>
          <a:p>
            <a:fld id="{C2BBC549-8BEA-474D-BEDD-21E6213CE51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63</a:t>
            </a:fld>
            <a:endParaRPr lang="ja-JP" altLang="en-US"/>
          </a:p>
        </p:txBody>
      </p:sp>
    </p:spTree>
    <p:extLst>
      <p:ext uri="{BB962C8B-B14F-4D97-AF65-F5344CB8AC3E}">
        <p14:creationId xmlns:p14="http://schemas.microsoft.com/office/powerpoint/2010/main" val="159362605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095E705-35C4-4ED4-847C-8B68AF676A4B}" type="datetime1">
              <a:rPr lang="ja-JP" altLang="en-US" smtClean="0">
                <a:solidFill>
                  <a:prstClr val="black">
                    <a:tint val="75000"/>
                  </a:prstClr>
                </a:solidFill>
              </a:rPr>
              <a:p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64</a:t>
            </a:fld>
            <a:endParaRPr lang="ja-JP" altLang="en-US"/>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4041068"/>
            <a:ext cx="3624587" cy="1512168"/>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2456892"/>
            <a:ext cx="3439238" cy="1224136"/>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52" y="2560712"/>
            <a:ext cx="2951533" cy="1476164"/>
          </a:xfrm>
          <a:prstGeom prst="rect">
            <a:avLst/>
          </a:prstGeom>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0072" y="633172"/>
            <a:ext cx="2810267" cy="1456751"/>
          </a:xfrm>
          <a:prstGeom prst="rect">
            <a:avLst/>
          </a:prstGeom>
        </p:spPr>
      </p:pic>
      <p:pic>
        <p:nvPicPr>
          <p:cNvPr id="8" name="図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536" y="618257"/>
            <a:ext cx="3960439" cy="1486583"/>
          </a:xfrm>
          <a:prstGeom prst="rect">
            <a:avLst/>
          </a:prstGeom>
        </p:spPr>
      </p:pic>
      <p:sp>
        <p:nvSpPr>
          <p:cNvPr id="9" name="正方形/長方形 8"/>
          <p:cNvSpPr/>
          <p:nvPr/>
        </p:nvSpPr>
        <p:spPr>
          <a:xfrm>
            <a:off x="648072" y="4156045"/>
            <a:ext cx="3995936" cy="2585323"/>
          </a:xfrm>
          <a:prstGeom prst="rect">
            <a:avLst/>
          </a:prstGeom>
        </p:spPr>
        <p:txBody>
          <a:bodyPr wrap="square">
            <a:spAutoFit/>
          </a:bodyPr>
          <a:lstStyle/>
          <a:p>
            <a:r>
              <a:rPr lang="ja-JP" altLang="en-US" dirty="0"/>
              <a:t>Ｘ</a:t>
            </a:r>
            <a:r>
              <a:rPr lang="en-US" altLang="ja-JP" dirty="0"/>
              <a:t>²</a:t>
            </a:r>
            <a:r>
              <a:rPr lang="ja-JP" altLang="en-US" dirty="0"/>
              <a:t>値　</a:t>
            </a:r>
            <a:r>
              <a:rPr lang="en-US" altLang="ja-JP" dirty="0" smtClean="0"/>
              <a:t>45.188</a:t>
            </a:r>
            <a:r>
              <a:rPr lang="ja-JP" altLang="en-US" dirty="0"/>
              <a:t>　　有意確率　</a:t>
            </a:r>
            <a:r>
              <a:rPr lang="en-US" altLang="ja-JP" dirty="0"/>
              <a:t>0.000</a:t>
            </a:r>
          </a:p>
          <a:p>
            <a:r>
              <a:rPr lang="ja-JP" altLang="en-US" dirty="0"/>
              <a:t>ＣＭＩＮ</a:t>
            </a:r>
            <a:r>
              <a:rPr lang="en-US" altLang="ja-JP" dirty="0"/>
              <a:t>/</a:t>
            </a:r>
            <a:r>
              <a:rPr lang="ja-JP" altLang="en-US" dirty="0"/>
              <a:t>ＤＦ　</a:t>
            </a:r>
            <a:r>
              <a:rPr lang="en-US" altLang="ja-JP" dirty="0" smtClean="0"/>
              <a:t>3.228</a:t>
            </a:r>
          </a:p>
          <a:p>
            <a:endParaRPr lang="en-US" altLang="ja-JP" dirty="0"/>
          </a:p>
          <a:p>
            <a:r>
              <a:rPr lang="ja-JP" altLang="en-US" dirty="0"/>
              <a:t>ＮＦＩ　</a:t>
            </a:r>
            <a:r>
              <a:rPr lang="en-US" altLang="ja-JP" dirty="0" smtClean="0"/>
              <a:t>0.575</a:t>
            </a:r>
            <a:r>
              <a:rPr lang="ja-JP" altLang="en-US" dirty="0"/>
              <a:t>　　ＣＦＩ　</a:t>
            </a:r>
            <a:r>
              <a:rPr lang="en-US" altLang="ja-JP" dirty="0" smtClean="0"/>
              <a:t>0.635</a:t>
            </a:r>
            <a:endParaRPr lang="en-US" altLang="ja-JP" dirty="0"/>
          </a:p>
          <a:p>
            <a:endParaRPr lang="en-US" altLang="ja-JP" dirty="0"/>
          </a:p>
          <a:p>
            <a:r>
              <a:rPr lang="ja-JP" altLang="en-US" dirty="0"/>
              <a:t>ＧＦＩ　</a:t>
            </a:r>
            <a:r>
              <a:rPr lang="en-US" altLang="ja-JP" dirty="0" smtClean="0"/>
              <a:t>0.905</a:t>
            </a:r>
            <a:r>
              <a:rPr lang="ja-JP" altLang="en-US" dirty="0"/>
              <a:t>　　ＡＧＦＩ　</a:t>
            </a:r>
            <a:r>
              <a:rPr lang="en-US" altLang="ja-JP" dirty="0" smtClean="0"/>
              <a:t>0.810</a:t>
            </a:r>
            <a:endParaRPr lang="en-US" altLang="ja-JP" dirty="0"/>
          </a:p>
          <a:p>
            <a:endParaRPr lang="en-US" altLang="ja-JP" dirty="0"/>
          </a:p>
          <a:p>
            <a:r>
              <a:rPr lang="ja-JP" altLang="en-US" dirty="0"/>
              <a:t>ＲＭＳＥＡ  </a:t>
            </a:r>
            <a:r>
              <a:rPr lang="en-US" altLang="ja-JP" dirty="0" smtClean="0"/>
              <a:t>0.142</a:t>
            </a:r>
          </a:p>
          <a:p>
            <a:endParaRPr lang="ja-JP" altLang="en-US" dirty="0"/>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712" y="980728"/>
            <a:ext cx="60325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8675" y="1008775"/>
            <a:ext cx="465213"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5525" y="984250"/>
            <a:ext cx="79045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正方形/長方形 9"/>
          <p:cNvSpPr/>
          <p:nvPr/>
        </p:nvSpPr>
        <p:spPr>
          <a:xfrm>
            <a:off x="539552" y="4149080"/>
            <a:ext cx="3744416" cy="25922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9512" y="2800350"/>
            <a:ext cx="603250" cy="1236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9656" y="2767334"/>
            <a:ext cx="603250" cy="1269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38066" y="980728"/>
            <a:ext cx="526222"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4288" y="984250"/>
            <a:ext cx="432048"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8183" y="2828925"/>
            <a:ext cx="711507"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1306" y="6370637"/>
            <a:ext cx="3468687"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56228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836712"/>
            <a:ext cx="8229600" cy="663352"/>
          </a:xfrm>
        </p:spPr>
        <p:txBody>
          <a:bodyPr>
            <a:normAutofit/>
          </a:bodyPr>
          <a:lstStyle/>
          <a:p>
            <a:r>
              <a:rPr kumimoji="1" lang="ja-JP" altLang="en-US" sz="3600" dirty="0" smtClean="0"/>
              <a:t>仮説　検証結果　まとめ</a:t>
            </a:r>
            <a:endParaRPr kumimoji="1" lang="ja-JP" altLang="en-US" sz="3600" dirty="0"/>
          </a:p>
        </p:txBody>
      </p:sp>
      <p:sp>
        <p:nvSpPr>
          <p:cNvPr id="3" name="日付プレースホルダー 2"/>
          <p:cNvSpPr>
            <a:spLocks noGrp="1"/>
          </p:cNvSpPr>
          <p:nvPr>
            <p:ph type="dt" sz="half" idx="10"/>
          </p:nvPr>
        </p:nvSpPr>
        <p:spPr/>
        <p:txBody>
          <a:bodyPr/>
          <a:lstStyle/>
          <a:p>
            <a:fld id="{54F325DC-F435-4EC4-A08F-61260F02D0A8}" type="datetime1">
              <a:rPr lang="ja-JP" altLang="en-US" smtClean="0">
                <a:solidFill>
                  <a:prstClr val="black">
                    <a:tint val="75000"/>
                  </a:prstClr>
                </a:solidFill>
              </a:rPr>
              <a:t>2015/12/19</a:t>
            </a:fld>
            <a:endParaRPr lang="ja-JP" altLang="en-US" dirty="0">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65</a:t>
            </a:fld>
            <a:endParaRPr lang="ja-JP" altLang="en-US"/>
          </a:p>
        </p:txBody>
      </p:sp>
      <p:sp>
        <p:nvSpPr>
          <p:cNvPr id="5" name="テキスト ボックス 4"/>
          <p:cNvSpPr txBox="1"/>
          <p:nvPr/>
        </p:nvSpPr>
        <p:spPr>
          <a:xfrm>
            <a:off x="485081" y="2204864"/>
            <a:ext cx="8326318" cy="3970318"/>
          </a:xfrm>
          <a:prstGeom prst="rect">
            <a:avLst/>
          </a:prstGeom>
          <a:noFill/>
        </p:spPr>
        <p:txBody>
          <a:bodyPr wrap="none" rtlCol="0">
            <a:spAutoFit/>
          </a:bodyPr>
          <a:lstStyle/>
          <a:p>
            <a:r>
              <a:rPr kumimoji="1" lang="ja-JP" altLang="en-US" sz="2800" dirty="0" smtClean="0"/>
              <a:t>・旅行の</a:t>
            </a:r>
            <a:r>
              <a:rPr kumimoji="1" lang="en-US" altLang="ja-JP" sz="2800" dirty="0" smtClean="0"/>
              <a:t>CM</a:t>
            </a:r>
            <a:r>
              <a:rPr kumimoji="1" lang="ja-JP" altLang="en-US" sz="2800" dirty="0" smtClean="0"/>
              <a:t>においてノスタルジア要素として風景と</a:t>
            </a:r>
            <a:endParaRPr kumimoji="1" lang="en-US" altLang="ja-JP" sz="2800" dirty="0" smtClean="0"/>
          </a:p>
          <a:p>
            <a:r>
              <a:rPr lang="ja-JP" altLang="en-US" sz="2800" dirty="0"/>
              <a:t>　</a:t>
            </a:r>
            <a:r>
              <a:rPr kumimoji="1" lang="ja-JP" altLang="en-US" sz="2800" dirty="0" smtClean="0"/>
              <a:t>大切な他者を用いた場合、過去場面は過去連想</a:t>
            </a:r>
            <a:r>
              <a:rPr lang="ja-JP" altLang="en-US" sz="2800" dirty="0"/>
              <a:t>を</a:t>
            </a:r>
            <a:r>
              <a:rPr kumimoji="1" lang="ja-JP" altLang="en-US" sz="2800" dirty="0" smtClean="0"/>
              <a:t>、</a:t>
            </a:r>
            <a:endParaRPr kumimoji="1" lang="en-US" altLang="ja-JP" sz="2800" dirty="0" smtClean="0"/>
          </a:p>
          <a:p>
            <a:r>
              <a:rPr lang="ja-JP" altLang="en-US" sz="2800" dirty="0"/>
              <a:t>　</a:t>
            </a:r>
            <a:r>
              <a:rPr kumimoji="1" lang="ja-JP" altLang="en-US" sz="2800" dirty="0" smtClean="0"/>
              <a:t>広告懐古は良いイメージを媒介し、共感へとつながり</a:t>
            </a:r>
            <a:endParaRPr kumimoji="1" lang="en-US" altLang="ja-JP" sz="2800" dirty="0" smtClean="0"/>
          </a:p>
          <a:p>
            <a:r>
              <a:rPr lang="ja-JP" altLang="en-US" sz="2800" dirty="0"/>
              <a:t>　</a:t>
            </a:r>
            <a:r>
              <a:rPr kumimoji="1" lang="ja-JP" altLang="en-US" sz="2800" dirty="0" smtClean="0"/>
              <a:t>利用意図が向上する。</a:t>
            </a:r>
            <a:endParaRPr kumimoji="1" lang="en-US" altLang="ja-JP" sz="2800" dirty="0" smtClean="0"/>
          </a:p>
          <a:p>
            <a:endParaRPr lang="en-US" altLang="ja-JP" sz="2800" dirty="0"/>
          </a:p>
          <a:p>
            <a:r>
              <a:rPr kumimoji="1" lang="ja-JP" altLang="en-US" sz="2800" dirty="0" smtClean="0"/>
              <a:t>・また、ノスタルジア喚起に有効な条件であった、</a:t>
            </a:r>
            <a:endParaRPr kumimoji="1" lang="en-US" altLang="ja-JP" sz="2800" dirty="0" smtClean="0"/>
          </a:p>
          <a:p>
            <a:r>
              <a:rPr lang="ja-JP" altLang="en-US" sz="2800" dirty="0" smtClean="0"/>
              <a:t>　</a:t>
            </a:r>
            <a:r>
              <a:rPr kumimoji="1" lang="ja-JP" altLang="en-US" sz="2800" dirty="0" smtClean="0"/>
              <a:t>ポジティブを用いた場合の消費者行動を</a:t>
            </a:r>
            <a:r>
              <a:rPr lang="ja-JP" altLang="en-US" sz="2800" dirty="0" smtClean="0"/>
              <a:t>検証した</a:t>
            </a:r>
            <a:endParaRPr lang="en-US" altLang="ja-JP" sz="2800" dirty="0" smtClean="0"/>
          </a:p>
          <a:p>
            <a:r>
              <a:rPr lang="ja-JP" altLang="en-US" sz="2800" dirty="0"/>
              <a:t>　</a:t>
            </a:r>
            <a:r>
              <a:rPr lang="ja-JP" altLang="en-US" sz="2800" dirty="0" smtClean="0"/>
              <a:t>ところ、過去場面と共感に</a:t>
            </a:r>
            <a:r>
              <a:rPr kumimoji="1" lang="ja-JP" altLang="en-US" sz="2800" dirty="0" smtClean="0"/>
              <a:t>影響を与えていることが</a:t>
            </a:r>
            <a:endParaRPr kumimoji="1" lang="en-US" altLang="ja-JP" sz="2800" dirty="0" smtClean="0"/>
          </a:p>
          <a:p>
            <a:r>
              <a:rPr lang="ja-JP" altLang="en-US" sz="2800" dirty="0"/>
              <a:t>　</a:t>
            </a:r>
            <a:r>
              <a:rPr kumimoji="1" lang="ja-JP" altLang="en-US" sz="2800" dirty="0" smtClean="0"/>
              <a:t>わかった。</a:t>
            </a:r>
            <a:endParaRPr kumimoji="1" lang="en-US" altLang="ja-JP" sz="2800" dirty="0" smtClean="0"/>
          </a:p>
        </p:txBody>
      </p:sp>
      <p:sp>
        <p:nvSpPr>
          <p:cNvPr id="6" name="正方形/長方形 5"/>
          <p:cNvSpPr/>
          <p:nvPr/>
        </p:nvSpPr>
        <p:spPr>
          <a:xfrm>
            <a:off x="467544" y="1844824"/>
            <a:ext cx="8424936" cy="44644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14681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学術的インプリケーション</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endParaRPr kumimoji="1" lang="en-US" altLang="ja-JP" dirty="0" smtClean="0"/>
          </a:p>
          <a:p>
            <a:pPr marL="0" indent="0">
              <a:buNone/>
            </a:pPr>
            <a:r>
              <a:rPr kumimoji="1" lang="ja-JP" altLang="en-US" dirty="0" smtClean="0"/>
              <a:t>・既存研究ではノスタルジアの内容に関する研究が多く、</a:t>
            </a:r>
            <a:endParaRPr kumimoji="1" lang="en-US" altLang="ja-JP" dirty="0" smtClean="0"/>
          </a:p>
          <a:p>
            <a:pPr marL="0" indent="0">
              <a:buNone/>
            </a:pPr>
            <a:r>
              <a:rPr lang="ja-JP" altLang="en-US" dirty="0"/>
              <a:t>　</a:t>
            </a:r>
            <a:r>
              <a:rPr kumimoji="1" lang="ja-JP" altLang="en-US" dirty="0" smtClean="0"/>
              <a:t>マーケティングに応用したものは商品に対する検証に</a:t>
            </a:r>
            <a:endParaRPr kumimoji="1" lang="en-US" altLang="ja-JP" dirty="0" smtClean="0"/>
          </a:p>
          <a:p>
            <a:pPr marL="0" indent="0">
              <a:buNone/>
            </a:pPr>
            <a:r>
              <a:rPr lang="ja-JP" altLang="en-US" dirty="0"/>
              <a:t>　</a:t>
            </a:r>
            <a:r>
              <a:rPr kumimoji="1" lang="ja-JP" altLang="en-US" dirty="0" smtClean="0"/>
              <a:t>留まっていた。</a:t>
            </a:r>
            <a:endParaRPr kumimoji="1" lang="en-US" altLang="ja-JP" dirty="0" smtClean="0"/>
          </a:p>
          <a:p>
            <a:pPr marL="0" indent="0">
              <a:buNone/>
            </a:pPr>
            <a:endParaRPr lang="en-US" altLang="ja-JP" dirty="0"/>
          </a:p>
          <a:p>
            <a:pPr marL="0" indent="0">
              <a:buNone/>
            </a:pPr>
            <a:r>
              <a:rPr kumimoji="1" lang="ja-JP" altLang="en-US" dirty="0" smtClean="0"/>
              <a:t>・旅行のＣＭに</a:t>
            </a:r>
            <a:r>
              <a:rPr lang="ja-JP" altLang="en-US" dirty="0" smtClean="0"/>
              <a:t>焦点</a:t>
            </a:r>
            <a:r>
              <a:rPr lang="ja-JP" altLang="en-US" dirty="0"/>
              <a:t>を</a:t>
            </a:r>
            <a:r>
              <a:rPr lang="ja-JP" altLang="en-US" dirty="0" smtClean="0"/>
              <a:t>当て、ノスタルジアを広告要素に用いる</a:t>
            </a:r>
            <a:endParaRPr lang="en-US" altLang="ja-JP" dirty="0" smtClean="0"/>
          </a:p>
          <a:p>
            <a:pPr marL="0" indent="0">
              <a:buNone/>
            </a:pPr>
            <a:r>
              <a:rPr lang="ja-JP" altLang="en-US" dirty="0"/>
              <a:t>　</a:t>
            </a:r>
            <a:r>
              <a:rPr lang="ja-JP" altLang="en-US" dirty="0" smtClean="0"/>
              <a:t>ことで、消費者に共感を促し利用意図向上に繋がるプロセス</a:t>
            </a:r>
            <a:endParaRPr lang="en-US" altLang="ja-JP" dirty="0" smtClean="0"/>
          </a:p>
          <a:p>
            <a:pPr marL="0" indent="0">
              <a:buNone/>
            </a:pPr>
            <a:r>
              <a:rPr kumimoji="1" lang="ja-JP" altLang="en-US" dirty="0"/>
              <a:t>　</a:t>
            </a:r>
            <a:r>
              <a:rPr kumimoji="1" lang="ja-JP" altLang="en-US" dirty="0" smtClean="0"/>
              <a:t>を明らかにできた点がこの研究の意義である。</a:t>
            </a:r>
            <a:endParaRPr kumimoji="1" lang="en-US" altLang="ja-JP" dirty="0" smtClean="0"/>
          </a:p>
        </p:txBody>
      </p:sp>
      <p:sp>
        <p:nvSpPr>
          <p:cNvPr id="4" name="日付プレースホルダー 3"/>
          <p:cNvSpPr>
            <a:spLocks noGrp="1"/>
          </p:cNvSpPr>
          <p:nvPr>
            <p:ph type="dt" sz="half" idx="10"/>
          </p:nvPr>
        </p:nvSpPr>
        <p:spPr/>
        <p:txBody>
          <a:bodyPr/>
          <a:lstStyle/>
          <a:p>
            <a:fld id="{C0BBE3E5-9FC5-42A2-85D1-A3D0AEFB5E73}"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66</a:t>
            </a:fld>
            <a:endParaRPr lang="ja-JP" altLang="en-US"/>
          </a:p>
        </p:txBody>
      </p:sp>
      <p:sp>
        <p:nvSpPr>
          <p:cNvPr id="6" name="正方形/長方形 5"/>
          <p:cNvSpPr/>
          <p:nvPr/>
        </p:nvSpPr>
        <p:spPr>
          <a:xfrm>
            <a:off x="395536" y="1556792"/>
            <a:ext cx="8352928" cy="41764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62509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実務的インプリケーション</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sz="3200" dirty="0" smtClean="0"/>
              <a:t>【</a:t>
            </a:r>
            <a:r>
              <a:rPr lang="ja-JP" altLang="en-US" sz="3200" dirty="0" smtClean="0"/>
              <a:t>戦略提示</a:t>
            </a:r>
            <a:r>
              <a:rPr lang="en-US" altLang="ja-JP" sz="3200" dirty="0" smtClean="0"/>
              <a:t>】</a:t>
            </a:r>
          </a:p>
          <a:p>
            <a:pPr marL="0" indent="0">
              <a:buNone/>
            </a:pPr>
            <a:r>
              <a:rPr kumimoji="1" lang="ja-JP" altLang="en-US" sz="3200" dirty="0" smtClean="0"/>
              <a:t>・旅行のＣＭにノスタルジア喚起要素として、</a:t>
            </a:r>
            <a:endParaRPr kumimoji="1" lang="en-US" altLang="ja-JP" sz="3200" dirty="0" smtClean="0"/>
          </a:p>
          <a:p>
            <a:pPr marL="0" indent="0">
              <a:buNone/>
            </a:pPr>
            <a:r>
              <a:rPr lang="ja-JP" altLang="en-US" sz="3200" dirty="0"/>
              <a:t>　</a:t>
            </a:r>
            <a:r>
              <a:rPr kumimoji="1" lang="ja-JP" altLang="en-US" sz="3200" dirty="0" smtClean="0"/>
              <a:t>大切な他者や風景を用いる</a:t>
            </a:r>
            <a:r>
              <a:rPr lang="ja-JP" altLang="en-US" sz="3200" dirty="0"/>
              <a:t>べきである</a:t>
            </a:r>
            <a:r>
              <a:rPr lang="ja-JP" altLang="en-US" sz="3200" dirty="0" smtClean="0"/>
              <a:t>。</a:t>
            </a:r>
            <a:endParaRPr lang="en-US" altLang="ja-JP" sz="3200" dirty="0" smtClean="0"/>
          </a:p>
          <a:p>
            <a:pPr marL="0" indent="0">
              <a:buNone/>
            </a:pPr>
            <a:endParaRPr lang="en-US" altLang="ja-JP" sz="3200" dirty="0" smtClean="0"/>
          </a:p>
          <a:p>
            <a:pPr marL="0" indent="0">
              <a:buNone/>
            </a:pPr>
            <a:r>
              <a:rPr lang="ja-JP" altLang="en-US" sz="3200" dirty="0" smtClean="0"/>
              <a:t>・そうすることで、</a:t>
            </a:r>
            <a:r>
              <a:rPr kumimoji="1" lang="ja-JP" altLang="en-US" sz="3200" dirty="0" smtClean="0"/>
              <a:t>実際に行ったことのない場所</a:t>
            </a:r>
            <a:endParaRPr kumimoji="1" lang="en-US" altLang="ja-JP" sz="3200" dirty="0" smtClean="0"/>
          </a:p>
          <a:p>
            <a:pPr marL="0" indent="0">
              <a:buNone/>
            </a:pPr>
            <a:r>
              <a:rPr lang="ja-JP" altLang="en-US" sz="3200" dirty="0"/>
              <a:t>　</a:t>
            </a:r>
            <a:r>
              <a:rPr kumimoji="1" lang="ja-JP" altLang="en-US" sz="3200" dirty="0" smtClean="0"/>
              <a:t>でも過去の旅行を想起し、利用意図に繋げる</a:t>
            </a:r>
            <a:endParaRPr kumimoji="1" lang="en-US" altLang="ja-JP" sz="3200" dirty="0" smtClean="0"/>
          </a:p>
          <a:p>
            <a:pPr marL="0" indent="0">
              <a:buNone/>
            </a:pPr>
            <a:r>
              <a:rPr lang="ja-JP" altLang="en-US" sz="3200" dirty="0"/>
              <a:t>　</a:t>
            </a:r>
            <a:r>
              <a:rPr kumimoji="1" lang="ja-JP" altLang="en-US" sz="3200" dirty="0" smtClean="0"/>
              <a:t>ことができる。</a:t>
            </a:r>
            <a:endParaRPr kumimoji="1" lang="en-US" altLang="ja-JP" sz="3200" dirty="0" smtClean="0"/>
          </a:p>
          <a:p>
            <a:pPr marL="0" indent="0">
              <a:buNone/>
            </a:pPr>
            <a:endParaRPr lang="en-US" altLang="ja-JP" dirty="0"/>
          </a:p>
          <a:p>
            <a:pPr marL="0" indent="0">
              <a:buNone/>
            </a:pPr>
            <a:endParaRPr kumimoji="1" lang="en-US" altLang="ja-JP" dirty="0" smtClean="0"/>
          </a:p>
        </p:txBody>
      </p:sp>
      <p:sp>
        <p:nvSpPr>
          <p:cNvPr id="4" name="日付プレースホルダー 3"/>
          <p:cNvSpPr>
            <a:spLocks noGrp="1"/>
          </p:cNvSpPr>
          <p:nvPr>
            <p:ph type="dt" sz="half" idx="10"/>
          </p:nvPr>
        </p:nvSpPr>
        <p:spPr/>
        <p:txBody>
          <a:bodyPr/>
          <a:lstStyle/>
          <a:p>
            <a:fld id="{EB874F8D-8480-41B6-9FEA-0382381935C5}"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67</a:t>
            </a:fld>
            <a:endParaRPr lang="ja-JP" altLang="en-US"/>
          </a:p>
        </p:txBody>
      </p:sp>
      <p:sp>
        <p:nvSpPr>
          <p:cNvPr id="6" name="正方形/長方形 5"/>
          <p:cNvSpPr/>
          <p:nvPr/>
        </p:nvSpPr>
        <p:spPr>
          <a:xfrm>
            <a:off x="467544" y="1556792"/>
            <a:ext cx="8352928" cy="46805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853742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491880" y="404664"/>
            <a:ext cx="2698808" cy="716658"/>
          </a:xfrm>
        </p:spPr>
        <p:txBody>
          <a:bodyPr>
            <a:normAutofit/>
          </a:bodyPr>
          <a:lstStyle/>
          <a:p>
            <a:r>
              <a:rPr kumimoji="1" lang="ja-JP" altLang="en-US" dirty="0" smtClean="0">
                <a:solidFill>
                  <a:schemeClr val="tx1"/>
                </a:solidFill>
              </a:rPr>
              <a:t>今後の課題</a:t>
            </a:r>
            <a:endParaRPr kumimoji="1" lang="ja-JP" altLang="en-US" dirty="0">
              <a:solidFill>
                <a:schemeClr val="tx1"/>
              </a:solidFill>
            </a:endParaRPr>
          </a:p>
        </p:txBody>
      </p:sp>
      <p:sp>
        <p:nvSpPr>
          <p:cNvPr id="3" name="日付プレースホルダー 2"/>
          <p:cNvSpPr>
            <a:spLocks noGrp="1"/>
          </p:cNvSpPr>
          <p:nvPr>
            <p:ph type="dt" sz="half" idx="10"/>
          </p:nvPr>
        </p:nvSpPr>
        <p:spPr/>
        <p:txBody>
          <a:bodyPr/>
          <a:lstStyle/>
          <a:p>
            <a:fld id="{758EF1A0-B5A2-4B56-B2B6-EA7A2C0053F8}" type="datetime1">
              <a:rPr kumimoji="1" lang="ja-JP" altLang="en-US" smtClean="0"/>
              <a:t>2015/12/19</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68</a:t>
            </a:fld>
            <a:endParaRPr kumimoji="1" lang="ja-JP" altLang="en-US"/>
          </a:p>
        </p:txBody>
      </p:sp>
      <p:sp>
        <p:nvSpPr>
          <p:cNvPr id="5" name="テキスト ボックス 4"/>
          <p:cNvSpPr txBox="1"/>
          <p:nvPr/>
        </p:nvSpPr>
        <p:spPr>
          <a:xfrm>
            <a:off x="971600" y="1916832"/>
            <a:ext cx="1980029" cy="523220"/>
          </a:xfrm>
          <a:prstGeom prst="rect">
            <a:avLst/>
          </a:prstGeom>
          <a:noFill/>
        </p:spPr>
        <p:txBody>
          <a:bodyPr wrap="none" rtlCol="0">
            <a:spAutoFit/>
          </a:bodyPr>
          <a:lstStyle/>
          <a:p>
            <a:r>
              <a:rPr kumimoji="1" lang="ja-JP" altLang="en-US" sz="2800" dirty="0" smtClean="0"/>
              <a:t>　　　　　</a:t>
            </a:r>
            <a:endParaRPr kumimoji="1" lang="ja-JP" altLang="en-US" sz="2800" dirty="0"/>
          </a:p>
        </p:txBody>
      </p:sp>
      <p:sp>
        <p:nvSpPr>
          <p:cNvPr id="4" name="テキスト ボックス 3"/>
          <p:cNvSpPr txBox="1"/>
          <p:nvPr/>
        </p:nvSpPr>
        <p:spPr>
          <a:xfrm>
            <a:off x="951013" y="1556792"/>
            <a:ext cx="7797452" cy="4770537"/>
          </a:xfrm>
          <a:prstGeom prst="rect">
            <a:avLst/>
          </a:prstGeom>
          <a:noFill/>
        </p:spPr>
        <p:txBody>
          <a:bodyPr wrap="square" rtlCol="0">
            <a:spAutoFit/>
          </a:bodyPr>
          <a:lstStyle/>
          <a:p>
            <a:r>
              <a:rPr lang="ja-JP" altLang="en-US" sz="2800" dirty="0" smtClean="0"/>
              <a:t>・本研究</a:t>
            </a:r>
            <a:r>
              <a:rPr lang="ja-JP" altLang="en-US" sz="2800" dirty="0"/>
              <a:t>では、若者の旅行離れということで対象</a:t>
            </a:r>
            <a:r>
              <a:rPr lang="ja-JP" altLang="en-US" sz="2800" dirty="0" smtClean="0"/>
              <a:t>を</a:t>
            </a:r>
            <a:endParaRPr lang="en-US" altLang="ja-JP" sz="2800" dirty="0" smtClean="0"/>
          </a:p>
          <a:p>
            <a:r>
              <a:rPr lang="ja-JP" altLang="en-US" sz="2800" dirty="0"/>
              <a:t>　</a:t>
            </a:r>
            <a:r>
              <a:rPr lang="ja-JP" altLang="en-US" sz="2800" dirty="0" smtClean="0"/>
              <a:t>大学生に絞って</a:t>
            </a:r>
            <a:r>
              <a:rPr lang="ja-JP" altLang="en-US" sz="2800" dirty="0"/>
              <a:t>調査を行ったが、ノスタルジア</a:t>
            </a:r>
            <a:r>
              <a:rPr lang="ja-JP" altLang="en-US" sz="2800" dirty="0" smtClean="0"/>
              <a:t>は</a:t>
            </a:r>
            <a:endParaRPr lang="en-US" altLang="ja-JP" sz="2800" dirty="0" smtClean="0"/>
          </a:p>
          <a:p>
            <a:r>
              <a:rPr lang="ja-JP" altLang="en-US" sz="2800" dirty="0"/>
              <a:t>　</a:t>
            </a:r>
            <a:r>
              <a:rPr lang="ja-JP" altLang="en-US" sz="2800" dirty="0" smtClean="0"/>
              <a:t>年齢</a:t>
            </a:r>
            <a:r>
              <a:rPr lang="ja-JP" altLang="en-US" sz="2800" dirty="0"/>
              <a:t>が上がって</a:t>
            </a:r>
            <a:r>
              <a:rPr lang="ja-JP" altLang="en-US" sz="2800" dirty="0" smtClean="0"/>
              <a:t>も感じる</a:t>
            </a:r>
            <a:r>
              <a:rPr lang="ja-JP" altLang="en-US" sz="2800" dirty="0"/>
              <a:t>ため調査対象の幅を</a:t>
            </a:r>
            <a:r>
              <a:rPr lang="ja-JP" altLang="en-US" sz="2800" dirty="0" smtClean="0"/>
              <a:t>広</a:t>
            </a:r>
            <a:endParaRPr lang="en-US" altLang="ja-JP" sz="2800" dirty="0" smtClean="0"/>
          </a:p>
          <a:p>
            <a:r>
              <a:rPr lang="ja-JP" altLang="en-US" sz="2800" dirty="0"/>
              <a:t>　</a:t>
            </a:r>
            <a:r>
              <a:rPr lang="ja-JP" altLang="en-US" sz="2800" dirty="0" err="1" smtClean="0"/>
              <a:t>げて</a:t>
            </a:r>
            <a:r>
              <a:rPr lang="ja-JP" altLang="en-US" sz="2800" dirty="0"/>
              <a:t>調査する必要がある</a:t>
            </a:r>
            <a:r>
              <a:rPr lang="ja-JP" altLang="en-US" sz="2800" dirty="0" smtClean="0"/>
              <a:t>。</a:t>
            </a:r>
            <a:endParaRPr lang="en-US" altLang="ja-JP" sz="2800" dirty="0" smtClean="0"/>
          </a:p>
          <a:p>
            <a:endParaRPr lang="en-US" altLang="ja-JP" sz="2800" dirty="0"/>
          </a:p>
          <a:p>
            <a:endParaRPr lang="en-US" altLang="ja-JP" sz="2800" dirty="0" smtClean="0"/>
          </a:p>
          <a:p>
            <a:r>
              <a:rPr lang="ja-JP" altLang="en-US" sz="2800" dirty="0" smtClean="0"/>
              <a:t>・調査で使用したＣＭは懐かしさ喚起要素として、</a:t>
            </a:r>
            <a:endParaRPr lang="en-US" altLang="ja-JP" sz="2800" dirty="0" smtClean="0"/>
          </a:p>
          <a:p>
            <a:r>
              <a:rPr lang="ja-JP" altLang="en-US" sz="2800" dirty="0"/>
              <a:t>　</a:t>
            </a:r>
            <a:r>
              <a:rPr lang="ja-JP" altLang="en-US" sz="2800" dirty="0" smtClean="0"/>
              <a:t>大切な他者と風景のみを用いたが、他の要素が</a:t>
            </a:r>
            <a:endParaRPr lang="en-US" altLang="ja-JP" sz="2800" dirty="0" smtClean="0"/>
          </a:p>
          <a:p>
            <a:r>
              <a:rPr lang="ja-JP" altLang="en-US" sz="2800" dirty="0" smtClean="0"/>
              <a:t>　増えることで、さらなるノスタルジア喚起ができる</a:t>
            </a:r>
            <a:endParaRPr lang="en-US" altLang="ja-JP" sz="2800" dirty="0" smtClean="0"/>
          </a:p>
          <a:p>
            <a:r>
              <a:rPr lang="ja-JP" altLang="en-US" sz="2800" dirty="0"/>
              <a:t>　</a:t>
            </a:r>
            <a:r>
              <a:rPr lang="ja-JP" altLang="en-US" sz="2800" dirty="0" smtClean="0"/>
              <a:t>のではないか。</a:t>
            </a:r>
            <a:endParaRPr lang="ja-JP" altLang="en-US" sz="2800" dirty="0"/>
          </a:p>
          <a:p>
            <a:endParaRPr kumimoji="1" lang="ja-JP" altLang="en-US" sz="2400" dirty="0"/>
          </a:p>
        </p:txBody>
      </p:sp>
    </p:spTree>
    <p:extLst>
      <p:ext uri="{BB962C8B-B14F-4D97-AF65-F5344CB8AC3E}">
        <p14:creationId xmlns:p14="http://schemas.microsoft.com/office/powerpoint/2010/main" val="42440273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475656" y="692696"/>
            <a:ext cx="1107996" cy="369332"/>
          </a:xfrm>
          <a:prstGeom prst="rect">
            <a:avLst/>
          </a:prstGeom>
          <a:noFill/>
        </p:spPr>
        <p:txBody>
          <a:bodyPr wrap="none" rtlCol="0">
            <a:spAutoFit/>
          </a:bodyPr>
          <a:lstStyle/>
          <a:p>
            <a:r>
              <a:rPr kumimoji="1" lang="ja-JP" altLang="en-US" dirty="0" smtClean="0"/>
              <a:t>参考文献</a:t>
            </a:r>
            <a:endParaRPr kumimoji="1" lang="ja-JP" altLang="en-US" dirty="0"/>
          </a:p>
        </p:txBody>
      </p:sp>
      <p:sp>
        <p:nvSpPr>
          <p:cNvPr id="4" name="テキスト ボックス 3"/>
          <p:cNvSpPr txBox="1"/>
          <p:nvPr/>
        </p:nvSpPr>
        <p:spPr>
          <a:xfrm>
            <a:off x="899592" y="1196752"/>
            <a:ext cx="7992888" cy="5016758"/>
          </a:xfrm>
          <a:prstGeom prst="rect">
            <a:avLst/>
          </a:prstGeom>
          <a:noFill/>
        </p:spPr>
        <p:txBody>
          <a:bodyPr wrap="square" rtlCol="0" anchor="t">
            <a:spAutoFit/>
          </a:bodyPr>
          <a:lstStyle/>
          <a:p>
            <a:pPr marL="285750" indent="-285750">
              <a:buFont typeface="Arial" panose="020B0604020202020204" pitchFamily="34" charset="0"/>
              <a:buChar char="•"/>
            </a:pPr>
            <a:r>
              <a:rPr lang="ja-JP" altLang="en-US" sz="1600" dirty="0"/>
              <a:t>楠見孝　</a:t>
            </a:r>
            <a:r>
              <a:rPr lang="en-US" altLang="ja-JP" sz="1600" dirty="0"/>
              <a:t>(2014)</a:t>
            </a:r>
            <a:r>
              <a:rPr lang="ja-JP" altLang="en-US" sz="1600" dirty="0"/>
              <a:t>　</a:t>
            </a:r>
            <a:r>
              <a:rPr lang="en-US" altLang="ja-JP" sz="1600" dirty="0"/>
              <a:t>『</a:t>
            </a:r>
            <a:r>
              <a:rPr lang="ja-JP" altLang="en-US" sz="1600" dirty="0"/>
              <a:t>なつかしさの心理学</a:t>
            </a:r>
            <a:r>
              <a:rPr lang="en-US" altLang="ja-JP" sz="1600" dirty="0"/>
              <a:t>‐</a:t>
            </a:r>
            <a:r>
              <a:rPr lang="ja-JP" altLang="en-US" sz="1600" dirty="0"/>
              <a:t>思い出と感情</a:t>
            </a:r>
            <a:r>
              <a:rPr lang="en-US" altLang="ja-JP" sz="1600" dirty="0"/>
              <a:t>』</a:t>
            </a:r>
            <a:r>
              <a:rPr lang="ja-JP" altLang="en-US" sz="1600" dirty="0"/>
              <a:t>誠信書房</a:t>
            </a:r>
            <a:endParaRPr lang="en-US" altLang="ja-JP" sz="1600" dirty="0" smtClean="0"/>
          </a:p>
          <a:p>
            <a:pPr marL="285750" indent="-285750">
              <a:buFont typeface="Arial" panose="020B0604020202020204" pitchFamily="34" charset="0"/>
              <a:buChar char="•"/>
            </a:pPr>
            <a:r>
              <a:rPr lang="ja-JP" altLang="en-US" sz="1600" dirty="0" smtClean="0"/>
              <a:t>楠見孝</a:t>
            </a:r>
            <a:r>
              <a:rPr lang="en-US" altLang="ja-JP" sz="1600" dirty="0" smtClean="0"/>
              <a:t>『</a:t>
            </a:r>
            <a:r>
              <a:rPr lang="ja-JP" altLang="en-US" sz="1600" dirty="0" smtClean="0"/>
              <a:t>広告</a:t>
            </a:r>
            <a:r>
              <a:rPr lang="ja-JP" altLang="en-US" sz="1600" dirty="0"/>
              <a:t>のソース記憶の促進・混同に及ぼす懐かしさ感情の</a:t>
            </a:r>
            <a:r>
              <a:rPr lang="ja-JP" altLang="en-US" sz="1600" dirty="0" smtClean="0"/>
              <a:t>効果</a:t>
            </a:r>
            <a:r>
              <a:rPr lang="en-US" altLang="ja-JP" sz="1600" dirty="0" smtClean="0"/>
              <a:t>』(2007)</a:t>
            </a:r>
            <a:endParaRPr lang="en-US" altLang="ja-JP" sz="1600" dirty="0"/>
          </a:p>
          <a:p>
            <a:r>
              <a:rPr lang="ja-JP" altLang="en-US" sz="1600" dirty="0"/>
              <a:t>　　</a:t>
            </a:r>
            <a:r>
              <a:rPr lang="en-US" altLang="ja-JP" sz="1600" dirty="0">
                <a:hlinkClick r:id="rId3"/>
              </a:rPr>
              <a:t>http://</a:t>
            </a:r>
            <a:r>
              <a:rPr lang="en-US" altLang="ja-JP" sz="1600" dirty="0" smtClean="0">
                <a:hlinkClick r:id="rId3"/>
              </a:rPr>
              <a:t>www.yhmf.jp/pdf/activity/aid/41_05.pdf</a:t>
            </a:r>
            <a:endParaRPr lang="en-US" altLang="ja-JP" sz="1600" dirty="0" smtClean="0"/>
          </a:p>
          <a:p>
            <a:pPr marL="285750" indent="-285750">
              <a:buFont typeface="Arial" panose="020B0604020202020204" pitchFamily="34" charset="0"/>
              <a:buChar char="•"/>
            </a:pPr>
            <a:r>
              <a:rPr lang="ja-JP" altLang="en-US" sz="1600" dirty="0" smtClean="0"/>
              <a:t>楠見</a:t>
            </a:r>
            <a:r>
              <a:rPr lang="ja-JP" altLang="en-US" sz="1600" dirty="0"/>
              <a:t>孝・松田憲・杉森絵里子</a:t>
            </a:r>
            <a:r>
              <a:rPr lang="en-US" altLang="ja-JP" sz="1600" dirty="0"/>
              <a:t>(2009)</a:t>
            </a:r>
            <a:r>
              <a:rPr lang="ja-JP" altLang="en-US" sz="1600" dirty="0"/>
              <a:t> 「広告と消費者心理 </a:t>
            </a:r>
            <a:r>
              <a:rPr lang="en-US" altLang="ja-JP" sz="1600" dirty="0"/>
              <a:t>: </a:t>
            </a:r>
            <a:r>
              <a:rPr lang="ja-JP" altLang="en-US" sz="1600" dirty="0"/>
              <a:t>単純接触効果による安心感とノスタルジア</a:t>
            </a:r>
            <a:r>
              <a:rPr lang="ja-JP" altLang="en-US" sz="1600" dirty="0" smtClean="0"/>
              <a:t>」</a:t>
            </a:r>
            <a:r>
              <a:rPr lang="en-US" altLang="ja-JP" sz="1600" dirty="0" smtClean="0"/>
              <a:t>『</a:t>
            </a:r>
            <a:r>
              <a:rPr lang="ja-JP" altLang="en-US" sz="1600" dirty="0"/>
              <a:t>基礎心理学研究</a:t>
            </a:r>
            <a:r>
              <a:rPr lang="en-US" altLang="ja-JP" sz="1600" dirty="0"/>
              <a:t>』</a:t>
            </a:r>
            <a:r>
              <a:rPr lang="en-US" altLang="ja-JP" sz="1600" dirty="0" smtClean="0"/>
              <a:t>pp142-146</a:t>
            </a:r>
            <a:r>
              <a:rPr lang="en-US" altLang="ja-JP" sz="1600" dirty="0" smtClean="0">
                <a:latin typeface="Calibri" charset="0"/>
              </a:rPr>
              <a:t> ‘</a:t>
            </a:r>
          </a:p>
          <a:p>
            <a:pPr marL="285750" indent="-285750">
              <a:buFont typeface="Arial" panose="020B0604020202020204" pitchFamily="34" charset="0"/>
              <a:buChar char="•"/>
            </a:pPr>
            <a:r>
              <a:rPr lang="en-US" altLang="ja-JP" sz="1600" dirty="0" smtClean="0"/>
              <a:t>『</a:t>
            </a:r>
            <a:r>
              <a:rPr lang="ja-JP" altLang="en-US" sz="1600" dirty="0" smtClean="0"/>
              <a:t>消費者</a:t>
            </a:r>
            <a:r>
              <a:rPr lang="ja-JP" altLang="en-US" sz="1600" dirty="0"/>
              <a:t>の</a:t>
            </a:r>
            <a:r>
              <a:rPr lang="ja-JP" altLang="en-US" sz="1600" dirty="0" smtClean="0"/>
              <a:t>ノスタルジア</a:t>
            </a:r>
            <a:r>
              <a:rPr lang="en-US" altLang="ja-JP" sz="1600" dirty="0" smtClean="0"/>
              <a:t>』(2007)</a:t>
            </a:r>
            <a:r>
              <a:rPr lang="ja-JP" altLang="en-US" sz="1600" dirty="0"/>
              <a:t>　</a:t>
            </a:r>
            <a:r>
              <a:rPr lang="ja-JP" altLang="en-US" sz="1600" dirty="0" smtClean="0"/>
              <a:t>堀内圭子</a:t>
            </a:r>
            <a:r>
              <a:rPr lang="en-US" altLang="ja-JP" sz="1600" dirty="0" smtClean="0">
                <a:hlinkClick r:id="rId4"/>
              </a:rPr>
              <a:t>www.seijo.ac.jp/pdf/falit/201/2016.pdf</a:t>
            </a:r>
            <a:endParaRPr lang="en-US" altLang="ja-JP" sz="1600" dirty="0"/>
          </a:p>
          <a:p>
            <a:pPr marL="285750" indent="-285750">
              <a:buFont typeface="Arial" panose="020B0604020202020204" pitchFamily="34" charset="0"/>
              <a:buChar char="•"/>
            </a:pPr>
            <a:r>
              <a:rPr lang="ja-JP" altLang="en-US" sz="1600" dirty="0" smtClean="0"/>
              <a:t>ノスタルジア</a:t>
            </a:r>
            <a:r>
              <a:rPr lang="ja-JP" altLang="en-US" sz="1600" dirty="0"/>
              <a:t>消費研究の意義～マーケティングにおけるなつかしさの検討～ </a:t>
            </a:r>
            <a:r>
              <a:rPr lang="en-US" altLang="ja-JP" sz="1600" dirty="0" smtClean="0">
                <a:hlinkClick r:id="rId5"/>
              </a:rPr>
              <a:t>http</a:t>
            </a:r>
            <a:r>
              <a:rPr lang="en-US" altLang="ja-JP" sz="1600" dirty="0">
                <a:hlinkClick r:id="rId5"/>
              </a:rPr>
              <a:t>://</a:t>
            </a:r>
            <a:r>
              <a:rPr lang="en-US" altLang="ja-JP" sz="1600" dirty="0" smtClean="0">
                <a:hlinkClick r:id="rId5"/>
              </a:rPr>
              <a:t>mizkos.jp/files/project/2011sato.pdf</a:t>
            </a:r>
            <a:endParaRPr lang="en-US" altLang="ja-JP" sz="1600" dirty="0" smtClean="0">
              <a:hlinkClick r:id="rId6"/>
            </a:endParaRPr>
          </a:p>
          <a:p>
            <a:r>
              <a:rPr lang="ja-JP" altLang="en-US" sz="1600" dirty="0" smtClean="0"/>
              <a:t>・「</a:t>
            </a:r>
            <a:r>
              <a:rPr lang="ja-JP" altLang="en-US" sz="1600" dirty="0"/>
              <a:t>午後の紅茶」</a:t>
            </a:r>
            <a:r>
              <a:rPr lang="en-US" altLang="ja-JP" sz="1600" dirty="0"/>
              <a:t>CM</a:t>
            </a:r>
            <a:r>
              <a:rPr lang="ja-JP" altLang="en-US" sz="1600" dirty="0"/>
              <a:t>ソングに、嵐「</a:t>
            </a:r>
            <a:r>
              <a:rPr lang="en-US" altLang="ja-JP" sz="1600" dirty="0"/>
              <a:t>Love so sweet</a:t>
            </a:r>
            <a:r>
              <a:rPr lang="ja-JP" altLang="en-US" sz="1600" dirty="0"/>
              <a:t>」が起用された理由と</a:t>
            </a:r>
            <a:r>
              <a:rPr lang="ja-JP" altLang="en-US" sz="1600" dirty="0" smtClean="0"/>
              <a:t>は　　　　　　　</a:t>
            </a:r>
            <a:endParaRPr lang="en-US" altLang="ja-JP" sz="1600" dirty="0" smtClean="0"/>
          </a:p>
          <a:p>
            <a:r>
              <a:rPr lang="ja-JP" altLang="en-US" sz="1600" dirty="0" smtClean="0"/>
              <a:t>　　</a:t>
            </a:r>
            <a:r>
              <a:rPr lang="en-US" altLang="ja-JP" sz="1600" dirty="0" smtClean="0">
                <a:hlinkClick r:id="rId7"/>
              </a:rPr>
              <a:t>http</a:t>
            </a:r>
            <a:r>
              <a:rPr lang="en-US" altLang="ja-JP" sz="1600" dirty="0">
                <a:hlinkClick r:id="rId7"/>
              </a:rPr>
              <a:t>://</a:t>
            </a:r>
            <a:r>
              <a:rPr lang="en-US" altLang="ja-JP" sz="1600" dirty="0" smtClean="0">
                <a:hlinkClick r:id="rId7"/>
              </a:rPr>
              <a:t>adgang.jp/2015/06/99252.html</a:t>
            </a:r>
            <a:endParaRPr lang="en-US" altLang="ja-JP" sz="1600" dirty="0" smtClean="0"/>
          </a:p>
          <a:p>
            <a:pPr marL="285750" indent="-285750">
              <a:buFont typeface="Arial" panose="020B0604020202020204" pitchFamily="34" charset="0"/>
              <a:buChar char="•"/>
            </a:pPr>
            <a:r>
              <a:rPr lang="ja-JP" altLang="en-US" sz="1600" dirty="0"/>
              <a:t>毎日新聞　</a:t>
            </a:r>
            <a:r>
              <a:rPr lang="en-US" altLang="ja-JP" sz="1600" dirty="0">
                <a:hlinkClick r:id="rId8"/>
              </a:rPr>
              <a:t>http://</a:t>
            </a:r>
            <a:r>
              <a:rPr lang="en-US" altLang="ja-JP" sz="1600" dirty="0" smtClean="0">
                <a:hlinkClick r:id="rId8"/>
              </a:rPr>
              <a:t>showa.mainichi.jp/comeback/2008/01/post-1296.html</a:t>
            </a:r>
            <a:endParaRPr lang="en-US" altLang="ja-JP" sz="1600" dirty="0" smtClean="0"/>
          </a:p>
          <a:p>
            <a:pPr marL="285750" indent="-285750">
              <a:buFont typeface="Arial" panose="020B0604020202020204" pitchFamily="34" charset="0"/>
              <a:buChar char="•"/>
            </a:pPr>
            <a:r>
              <a:rPr lang="ja-JP" altLang="en-US" sz="1600" dirty="0" smtClean="0"/>
              <a:t>数字が語る旅行業　</a:t>
            </a:r>
            <a:r>
              <a:rPr lang="en-US" altLang="ja-JP" sz="1600" dirty="0" smtClean="0"/>
              <a:t>2014</a:t>
            </a:r>
          </a:p>
          <a:p>
            <a:r>
              <a:rPr lang="ja-JP" altLang="en-US" sz="1600" dirty="0" smtClean="0"/>
              <a:t>　　</a:t>
            </a:r>
            <a:r>
              <a:rPr lang="en-US" altLang="ja-JP" sz="1600" dirty="0" smtClean="0">
                <a:hlinkClick r:id="rId9"/>
              </a:rPr>
              <a:t>https</a:t>
            </a:r>
            <a:r>
              <a:rPr lang="en-US" altLang="ja-JP" sz="1600" dirty="0">
                <a:hlinkClick r:id="rId9"/>
              </a:rPr>
              <a:t>://</a:t>
            </a:r>
            <a:r>
              <a:rPr lang="en-US" altLang="ja-JP" sz="1600" dirty="0" smtClean="0">
                <a:hlinkClick r:id="rId9"/>
              </a:rPr>
              <a:t>www.jata-net.or.jp/data/stats/2014/pdf/2014_sujryoko.pdf</a:t>
            </a:r>
            <a:endParaRPr lang="en-US" altLang="ja-JP" sz="1600" dirty="0" smtClean="0"/>
          </a:p>
          <a:p>
            <a:pPr marL="285750" indent="-285750">
              <a:buFont typeface="Arial" panose="020B0604020202020204" pitchFamily="34" charset="0"/>
              <a:buChar char="•"/>
            </a:pPr>
            <a:r>
              <a:rPr lang="ja-JP" altLang="en-US" sz="1600" dirty="0">
                <a:solidFill>
                  <a:srgbClr val="000000"/>
                </a:solidFill>
                <a:latin typeface="ＭＳ 明朝"/>
                <a:ea typeface="ＭＳ 明朝"/>
              </a:rPr>
              <a:t>速水敏彦・陳恵貞（</a:t>
            </a:r>
            <a:r>
              <a:rPr lang="en-US" altLang="ja-JP" sz="1600" dirty="0">
                <a:solidFill>
                  <a:srgbClr val="000000"/>
                </a:solidFill>
                <a:latin typeface="ＭＳ 明朝"/>
                <a:ea typeface="ＭＳ 明朝"/>
              </a:rPr>
              <a:t>1993</a:t>
            </a:r>
            <a:r>
              <a:rPr lang="ja-JP" altLang="en-US" sz="1600" dirty="0">
                <a:solidFill>
                  <a:srgbClr val="000000"/>
                </a:solidFill>
                <a:latin typeface="ＭＳ 明朝"/>
                <a:ea typeface="ＭＳ 明朝"/>
              </a:rPr>
              <a:t>）．動機づけ機能としての自伝的記憶－感動体験の分析から－．名古屋大學教育學部紀要．教育心理学科，</a:t>
            </a:r>
            <a:r>
              <a:rPr lang="en-US" altLang="ja-JP" sz="1600" dirty="0">
                <a:solidFill>
                  <a:srgbClr val="000000"/>
                </a:solidFill>
                <a:latin typeface="ＭＳ 明朝"/>
                <a:ea typeface="ＭＳ 明朝"/>
              </a:rPr>
              <a:t>40</a:t>
            </a:r>
            <a:r>
              <a:rPr lang="ja-JP" altLang="en-US" sz="1600" dirty="0" err="1">
                <a:solidFill>
                  <a:srgbClr val="000000"/>
                </a:solidFill>
                <a:latin typeface="ＭＳ 明朝"/>
                <a:ea typeface="ＭＳ 明朝"/>
              </a:rPr>
              <a:t>，</a:t>
            </a:r>
            <a:r>
              <a:rPr lang="en-US" altLang="ja-JP" sz="1600" dirty="0">
                <a:solidFill>
                  <a:srgbClr val="000000"/>
                </a:solidFill>
                <a:latin typeface="ＭＳ 明朝"/>
                <a:ea typeface="ＭＳ 明朝"/>
              </a:rPr>
              <a:t>89-98</a:t>
            </a:r>
            <a:r>
              <a:rPr lang="en-US" altLang="ja-JP" sz="1600" dirty="0" smtClean="0">
                <a:solidFill>
                  <a:srgbClr val="000000"/>
                </a:solidFill>
                <a:latin typeface="ＭＳ 明朝"/>
                <a:ea typeface="ＭＳ 明朝"/>
              </a:rPr>
              <a:t>.</a:t>
            </a:r>
          </a:p>
          <a:p>
            <a:pPr marL="285750" indent="-285750">
              <a:buFont typeface="Arial" panose="020B0604020202020204" pitchFamily="34" charset="0"/>
              <a:buChar char="•"/>
            </a:pPr>
            <a:r>
              <a:rPr lang="ja-JP" altLang="en-US" sz="1600" dirty="0">
                <a:solidFill>
                  <a:srgbClr val="000000"/>
                </a:solidFill>
                <a:latin typeface="ＭＳ 明朝"/>
                <a:ea typeface="ＭＳ 明朝"/>
              </a:rPr>
              <a:t>中津好徳・古谷勝則・油井正昭・赤坂信・多田充（</a:t>
            </a:r>
            <a:r>
              <a:rPr lang="en-US" altLang="ja-JP" sz="1600" dirty="0">
                <a:solidFill>
                  <a:srgbClr val="000000"/>
                </a:solidFill>
                <a:latin typeface="ＭＳ 明朝"/>
                <a:ea typeface="ＭＳ 明朝"/>
              </a:rPr>
              <a:t>2003</a:t>
            </a:r>
            <a:r>
              <a:rPr lang="ja-JP" altLang="en-US" sz="1600" dirty="0">
                <a:solidFill>
                  <a:srgbClr val="000000"/>
                </a:solidFill>
                <a:latin typeface="ＭＳ 明朝"/>
                <a:ea typeface="ＭＳ 明朝"/>
              </a:rPr>
              <a:t>）</a:t>
            </a:r>
            <a:endParaRPr lang="en-US" altLang="ja-JP" sz="1600" dirty="0">
              <a:solidFill>
                <a:srgbClr val="000000"/>
              </a:solidFill>
              <a:latin typeface="ＭＳ 明朝"/>
              <a:ea typeface="ＭＳ 明朝"/>
            </a:endParaRPr>
          </a:p>
          <a:p>
            <a:r>
              <a:rPr lang="ja-JP" altLang="en-US" sz="1600" dirty="0">
                <a:solidFill>
                  <a:srgbClr val="000000"/>
                </a:solidFill>
                <a:latin typeface="ＭＳ 明朝"/>
                <a:ea typeface="ＭＳ 明朝"/>
              </a:rPr>
              <a:t>　若者に記憶された風景と成長段階に関する研究</a:t>
            </a:r>
            <a:endParaRPr lang="en-US" altLang="ja-JP" sz="1600" dirty="0">
              <a:solidFill>
                <a:srgbClr val="000000"/>
              </a:solidFill>
              <a:latin typeface="ＭＳ 明朝"/>
              <a:ea typeface="ＭＳ 明朝"/>
            </a:endParaRPr>
          </a:p>
          <a:p>
            <a:r>
              <a:rPr lang="ja-JP" altLang="en-US" sz="1600" dirty="0"/>
              <a:t>　</a:t>
            </a:r>
            <a:r>
              <a:rPr lang="en-US" altLang="ja-JP" sz="1600" dirty="0">
                <a:hlinkClick r:id="rId10"/>
              </a:rPr>
              <a:t>http://</a:t>
            </a:r>
            <a:r>
              <a:rPr lang="en-US" altLang="ja-JP" sz="1600" dirty="0" smtClean="0">
                <a:hlinkClick r:id="rId10"/>
              </a:rPr>
              <a:t>mitizane.ll.chiba-u.jp/metadb/up/AN00142658/KJ00004283894.pdf</a:t>
            </a:r>
            <a:endParaRPr lang="en-US" altLang="ja-JP" sz="1600" dirty="0" smtClean="0"/>
          </a:p>
          <a:p>
            <a:pPr marL="285750" indent="-285750">
              <a:buFont typeface="Arial" panose="020B0604020202020204" pitchFamily="34" charset="0"/>
              <a:buChar char="•"/>
            </a:pPr>
            <a:endParaRPr lang="en-US" altLang="ja-JP" sz="1600" dirty="0" smtClean="0"/>
          </a:p>
          <a:p>
            <a:endParaRPr lang="en-US" altLang="ja-JP" sz="1600" dirty="0" smtClean="0"/>
          </a:p>
        </p:txBody>
      </p:sp>
      <p:sp>
        <p:nvSpPr>
          <p:cNvPr id="2" name="日付プレースホルダー 1"/>
          <p:cNvSpPr>
            <a:spLocks noGrp="1"/>
          </p:cNvSpPr>
          <p:nvPr>
            <p:ph type="dt" sz="half" idx="10"/>
          </p:nvPr>
        </p:nvSpPr>
        <p:spPr/>
        <p:txBody>
          <a:bodyPr/>
          <a:lstStyle/>
          <a:p>
            <a:fld id="{5DD2319A-1575-4E23-A2D7-3803312E5154}" type="datetime1">
              <a:rPr kumimoji="1" lang="ja-JP" altLang="en-US" smtClean="0"/>
              <a:t>2015/12/19</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69</a:t>
            </a:fld>
            <a:endParaRPr kumimoji="1" lang="ja-JP" altLang="en-US"/>
          </a:p>
        </p:txBody>
      </p:sp>
    </p:spTree>
    <p:extLst>
      <p:ext uri="{BB962C8B-B14F-4D97-AF65-F5344CB8AC3E}">
        <p14:creationId xmlns:p14="http://schemas.microsoft.com/office/powerpoint/2010/main" val="3112412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47664" y="449964"/>
            <a:ext cx="6589199" cy="1280890"/>
          </a:xfrm>
        </p:spPr>
        <p:txBody>
          <a:bodyPr>
            <a:normAutofit/>
          </a:bodyPr>
          <a:lstStyle/>
          <a:p>
            <a:r>
              <a:rPr kumimoji="1" lang="ja-JP" altLang="en-US" sz="3200" dirty="0" smtClean="0"/>
              <a:t>ノスタルジアを利用した商品</a:t>
            </a:r>
            <a:endParaRPr kumimoji="1" lang="ja-JP" altLang="en-US" sz="3200" dirty="0"/>
          </a:p>
        </p:txBody>
      </p:sp>
      <p:sp>
        <p:nvSpPr>
          <p:cNvPr id="3" name="コンテンツ プレースホルダー 2"/>
          <p:cNvSpPr>
            <a:spLocks noGrp="1"/>
          </p:cNvSpPr>
          <p:nvPr>
            <p:ph idx="1"/>
          </p:nvPr>
        </p:nvSpPr>
        <p:spPr>
          <a:xfrm>
            <a:off x="1691680" y="1723225"/>
            <a:ext cx="6591985" cy="3777622"/>
          </a:xfrm>
        </p:spPr>
        <p:txBody>
          <a:bodyPr/>
          <a:lstStyle/>
          <a:p>
            <a:pPr marL="0" indent="0">
              <a:buNone/>
            </a:pPr>
            <a:r>
              <a:rPr kumimoji="1" lang="ja-JP" altLang="en-US" dirty="0" smtClean="0"/>
              <a:t>新商品がたくさん発売される中で、「なつかしい」要素を含む商品の</a:t>
            </a:r>
            <a:r>
              <a:rPr lang="en-US" altLang="ja-JP" dirty="0" smtClean="0"/>
              <a:t>PR</a:t>
            </a:r>
            <a:r>
              <a:rPr lang="ja-JP" altLang="en-US" dirty="0" smtClean="0"/>
              <a:t>が</a:t>
            </a:r>
            <a:r>
              <a:rPr kumimoji="1" lang="ja-JP" altLang="en-US" dirty="0" smtClean="0"/>
              <a:t>増えてきている。</a:t>
            </a:r>
            <a:endParaRPr kumimoji="1" lang="ja-JP" altLang="en-US" dirty="0"/>
          </a:p>
        </p:txBody>
      </p:sp>
      <p:sp>
        <p:nvSpPr>
          <p:cNvPr id="4" name="日付プレースホルダー 3"/>
          <p:cNvSpPr>
            <a:spLocks noGrp="1"/>
          </p:cNvSpPr>
          <p:nvPr>
            <p:ph type="dt" sz="half" idx="10"/>
          </p:nvPr>
        </p:nvSpPr>
        <p:spPr/>
        <p:txBody>
          <a:bodyPr/>
          <a:lstStyle/>
          <a:p>
            <a:fld id="{E49B9C1A-37FC-45D1-BB92-0EB7E96107A0}"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7</a:t>
            </a:fld>
            <a:endParaRPr lang="ja-JP" altLang="en-US"/>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499602">
            <a:off x="1838446" y="3079625"/>
            <a:ext cx="1584960" cy="118872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776699"/>
            <a:ext cx="2002904" cy="1710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7944" y="2729277"/>
            <a:ext cx="1066724" cy="1947093"/>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1760" y="4487513"/>
            <a:ext cx="1283965" cy="1714159"/>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4668" y="4879743"/>
            <a:ext cx="2318640" cy="1215008"/>
          </a:xfrm>
          <a:prstGeom prst="rect">
            <a:avLst/>
          </a:prstGeom>
        </p:spPr>
      </p:pic>
      <p:pic>
        <p:nvPicPr>
          <p:cNvPr id="1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48892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BCDAB1D-3FEB-484D-9DDB-E5A7392418EC}"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70</a:t>
            </a:fld>
            <a:endParaRPr lang="ja-JP" altLang="en-US"/>
          </a:p>
        </p:txBody>
      </p:sp>
      <p:sp>
        <p:nvSpPr>
          <p:cNvPr id="4" name="テキスト ボックス 3"/>
          <p:cNvSpPr txBox="1"/>
          <p:nvPr/>
        </p:nvSpPr>
        <p:spPr>
          <a:xfrm>
            <a:off x="803717" y="1052736"/>
            <a:ext cx="7804354" cy="674030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「食品</a:t>
            </a:r>
            <a:r>
              <a:rPr lang="en-US" altLang="ja-JP" sz="1600" dirty="0"/>
              <a:t>,</a:t>
            </a:r>
            <a:r>
              <a:rPr lang="ja-JP" altLang="en-US" sz="1600" dirty="0"/>
              <a:t>飲料</a:t>
            </a:r>
            <a:r>
              <a:rPr lang="en-US" altLang="ja-JP" sz="1600" dirty="0"/>
              <a:t>,</a:t>
            </a:r>
            <a:r>
              <a:rPr lang="ja-JP" altLang="en-US" sz="1600" dirty="0"/>
              <a:t>消費財分野における 復刻版マーケットの</a:t>
            </a:r>
            <a:r>
              <a:rPr lang="ja-JP" altLang="en-US" sz="1600" dirty="0" smtClean="0"/>
              <a:t>実態と</a:t>
            </a:r>
            <a:endParaRPr lang="en-US" altLang="ja-JP" sz="1600" dirty="0" smtClean="0"/>
          </a:p>
          <a:p>
            <a:r>
              <a:rPr lang="ja-JP" altLang="en-US" sz="1600" dirty="0" smtClean="0"/>
              <a:t>将来性</a:t>
            </a:r>
            <a:r>
              <a:rPr lang="ja-JP" altLang="en-US" sz="1600" dirty="0"/>
              <a:t>予測分析 </a:t>
            </a:r>
            <a:r>
              <a:rPr lang="en-US" altLang="ja-JP" sz="1600" dirty="0"/>
              <a:t>(2012</a:t>
            </a:r>
            <a:r>
              <a:rPr lang="ja-JP" altLang="en-US" sz="1600" dirty="0"/>
              <a:t>年版</a:t>
            </a:r>
            <a:r>
              <a:rPr lang="en-US" altLang="ja-JP" sz="1600" dirty="0"/>
              <a:t>)</a:t>
            </a:r>
            <a:r>
              <a:rPr lang="ja-JP" altLang="en-US" sz="1600" dirty="0"/>
              <a:t>」調査報告書</a:t>
            </a:r>
            <a:endParaRPr lang="en-US" altLang="ja-JP" sz="1600" dirty="0"/>
          </a:p>
          <a:p>
            <a:r>
              <a:rPr lang="en-US" altLang="ja-JP" sz="1600" dirty="0">
                <a:hlinkClick r:id="rId3"/>
              </a:rPr>
              <a:t>http://</a:t>
            </a:r>
            <a:r>
              <a:rPr lang="en-US" altLang="ja-JP" sz="1600" dirty="0" smtClean="0">
                <a:hlinkClick r:id="rId3"/>
              </a:rPr>
              <a:t>www.sogop.co.jp/news/archives/2012/06/press_rele_4.html</a:t>
            </a:r>
            <a:endParaRPr lang="en-US" altLang="ja-JP" sz="1600" dirty="0" smtClean="0"/>
          </a:p>
          <a:p>
            <a:endParaRPr lang="en-US" altLang="ja-JP" sz="1600" dirty="0"/>
          </a:p>
          <a:p>
            <a:pPr marL="285750" indent="-285750">
              <a:buFont typeface="Arial" panose="020B0604020202020204" pitchFamily="34" charset="0"/>
              <a:buChar char="•"/>
            </a:pPr>
            <a:r>
              <a:rPr lang="en-US" altLang="ja-JP" sz="1600" i="1" dirty="0" err="1" smtClean="0"/>
              <a:t>Davis,F</a:t>
            </a:r>
            <a:r>
              <a:rPr lang="en-US" altLang="ja-JP" sz="1600" i="1" dirty="0" err="1"/>
              <a:t>.『Yearning</a:t>
            </a:r>
            <a:r>
              <a:rPr lang="en-US" altLang="ja-JP" sz="1600" i="1" dirty="0"/>
              <a:t> for yesterday:  A sociology of nostalgia. 』New York: The Free Press.</a:t>
            </a:r>
          </a:p>
          <a:p>
            <a:pPr marL="285750" indent="-285750">
              <a:buFont typeface="Arial" panose="020B0604020202020204" pitchFamily="34" charset="0"/>
              <a:buChar char="•"/>
            </a:pPr>
            <a:r>
              <a:rPr lang="ja-JP" altLang="en-US" sz="1600" dirty="0" smtClean="0"/>
              <a:t>外山昌樹・山田雄一・西尾チヅル</a:t>
            </a:r>
            <a:r>
              <a:rPr lang="en-US" altLang="ja-JP" sz="1600" dirty="0" smtClean="0"/>
              <a:t>『</a:t>
            </a:r>
            <a:r>
              <a:rPr lang="ja-JP" altLang="en-US" sz="1600" dirty="0" smtClean="0"/>
              <a:t>再来訪意向に対する旅行経験の影響</a:t>
            </a:r>
            <a:r>
              <a:rPr lang="en-US" altLang="ja-JP" sz="1600" dirty="0" smtClean="0"/>
              <a:t>』</a:t>
            </a:r>
          </a:p>
          <a:p>
            <a:r>
              <a:rPr lang="en-US" altLang="ja-JP" sz="1600" dirty="0" smtClean="0">
                <a:hlinkClick r:id="rId4"/>
              </a:rPr>
              <a:t>http</a:t>
            </a:r>
            <a:r>
              <a:rPr lang="en-US" altLang="ja-JP" sz="1600" dirty="0">
                <a:hlinkClick r:id="rId4"/>
              </a:rPr>
              <a:t>://</a:t>
            </a:r>
            <a:r>
              <a:rPr lang="en-US" altLang="ja-JP" sz="1600" dirty="0" smtClean="0">
                <a:hlinkClick r:id="rId4"/>
              </a:rPr>
              <a:t>www.jafit.jp/thesis/pdf/15_07.pdf</a:t>
            </a:r>
            <a:endParaRPr lang="en-US" altLang="ja-JP" sz="1600" dirty="0" smtClean="0"/>
          </a:p>
          <a:p>
            <a:endParaRPr lang="en-US" altLang="ja-JP" sz="1600" dirty="0" smtClean="0"/>
          </a:p>
          <a:p>
            <a:pPr marL="285750" indent="-285750">
              <a:buFont typeface="Arial" panose="020B0604020202020204" pitchFamily="34" charset="0"/>
              <a:buChar char="•"/>
            </a:pPr>
            <a:r>
              <a:rPr lang="en-US" altLang="ja-JP" sz="1600" dirty="0" err="1" smtClean="0"/>
              <a:t>Wildschut</a:t>
            </a:r>
            <a:r>
              <a:rPr lang="en-US" altLang="ja-JP" sz="1600" dirty="0"/>
              <a:t>, T., </a:t>
            </a:r>
            <a:r>
              <a:rPr lang="en-US" altLang="ja-JP" sz="1600" dirty="0" err="1"/>
              <a:t>Sedikides</a:t>
            </a:r>
            <a:r>
              <a:rPr lang="en-US" altLang="ja-JP" sz="1600" dirty="0"/>
              <a:t>, C., Arndt, J., &amp; Routledge, C.</a:t>
            </a:r>
            <a:r>
              <a:rPr lang="ja-JP" altLang="en-US" sz="1600" dirty="0"/>
              <a:t>（</a:t>
            </a:r>
            <a:r>
              <a:rPr lang="en-US" altLang="ja-JP" sz="1600" dirty="0"/>
              <a:t>2006</a:t>
            </a:r>
            <a:r>
              <a:rPr lang="ja-JP" altLang="en-US" sz="1600" dirty="0"/>
              <a:t>）</a:t>
            </a:r>
            <a:r>
              <a:rPr lang="en-US" altLang="ja-JP" sz="1600" dirty="0"/>
              <a:t>. Nostalgia: Content, triggers, functions. Journal of</a:t>
            </a:r>
            <a:r>
              <a:rPr lang="ja-JP" altLang="en-US" sz="1600" dirty="0"/>
              <a:t>　</a:t>
            </a:r>
            <a:r>
              <a:rPr lang="en-US" altLang="ja-JP" sz="1600" dirty="0"/>
              <a:t>Personality and Social Psychology, 91, </a:t>
            </a:r>
            <a:r>
              <a:rPr lang="en-US" altLang="ja-JP" sz="1600" dirty="0" smtClean="0"/>
              <a:t>975-993</a:t>
            </a:r>
          </a:p>
          <a:p>
            <a:endParaRPr lang="en-US" altLang="ja-JP" sz="1600" dirty="0" smtClean="0"/>
          </a:p>
          <a:p>
            <a:pPr marL="285750" indent="-285750">
              <a:buFont typeface="Arial" panose="020B0604020202020204" pitchFamily="34" charset="0"/>
              <a:buChar char="•"/>
            </a:pPr>
            <a:r>
              <a:rPr lang="ja-JP" altLang="en-US" sz="1600" dirty="0" smtClean="0"/>
              <a:t>サービス</a:t>
            </a:r>
            <a:r>
              <a:rPr lang="ja-JP" altLang="en-US" sz="1600" dirty="0"/>
              <a:t>の諸特性とサービス取引の</a:t>
            </a:r>
            <a:r>
              <a:rPr lang="ja-JP" altLang="en-US" sz="1600" dirty="0" smtClean="0"/>
              <a:t>諸課題</a:t>
            </a:r>
            <a:endParaRPr lang="ja-JP" altLang="en-US" sz="1600" dirty="0"/>
          </a:p>
          <a:p>
            <a:r>
              <a:rPr lang="ja-JP" altLang="en-US" sz="1600" dirty="0" smtClean="0"/>
              <a:t>　</a:t>
            </a:r>
            <a:r>
              <a:rPr lang="en-US" altLang="ja-JP" sz="1600" dirty="0" smtClean="0">
                <a:hlinkClick r:id="rId5"/>
              </a:rPr>
              <a:t>http</a:t>
            </a:r>
            <a:r>
              <a:rPr lang="en-US" altLang="ja-JP" sz="1600" dirty="0">
                <a:hlinkClick r:id="rId5"/>
              </a:rPr>
              <a:t>://</a:t>
            </a:r>
            <a:r>
              <a:rPr lang="en-US" altLang="ja-JP" sz="1600" dirty="0" smtClean="0">
                <a:hlinkClick r:id="rId5"/>
              </a:rPr>
              <a:t>www.seijo.ac.jp/pdf/faeco/kenkyu/187/187-komiyaji.pdf</a:t>
            </a:r>
            <a:endParaRPr lang="en-US" altLang="ja-JP" sz="1600" dirty="0" smtClean="0"/>
          </a:p>
          <a:p>
            <a:endParaRPr lang="en-US" altLang="ja-JP" sz="1600" dirty="0"/>
          </a:p>
          <a:p>
            <a:pPr marL="285750" indent="-285750">
              <a:buFont typeface="Arial" panose="020B0604020202020204" pitchFamily="34" charset="0"/>
              <a:buChar char="•"/>
            </a:pPr>
            <a:r>
              <a:rPr lang="ja-JP" altLang="en-US" sz="1600" dirty="0" smtClean="0"/>
              <a:t>今井省吾（</a:t>
            </a:r>
            <a:r>
              <a:rPr lang="en-US" altLang="ja-JP" sz="1600" dirty="0" smtClean="0"/>
              <a:t>1969</a:t>
            </a:r>
            <a:r>
              <a:rPr lang="ja-JP" altLang="en-US" sz="1600" dirty="0" smtClean="0"/>
              <a:t>）　観光の心理分析　日本交通公社</a:t>
            </a:r>
            <a:endParaRPr lang="en-US" altLang="ja-JP" sz="1600" dirty="0" smtClean="0"/>
          </a:p>
          <a:p>
            <a:pPr marL="285750" indent="-285750">
              <a:buFont typeface="Arial" panose="020B0604020202020204" pitchFamily="34" charset="0"/>
              <a:buChar char="•"/>
            </a:pPr>
            <a:r>
              <a:rPr lang="ja-JP" altLang="en-US" sz="1600" dirty="0"/>
              <a:t>和田充夫（</a:t>
            </a:r>
            <a:r>
              <a:rPr lang="en-US" altLang="ja-JP" sz="1600" dirty="0"/>
              <a:t>1997</a:t>
            </a:r>
            <a:r>
              <a:rPr lang="ja-JP" altLang="en-US" sz="1600" dirty="0"/>
              <a:t>）「顧客インターフェイスとしてのブランド」</a:t>
            </a:r>
          </a:p>
          <a:p>
            <a:pPr marL="285750" indent="-285750">
              <a:buFont typeface="Arial" panose="020B0604020202020204" pitchFamily="34" charset="0"/>
              <a:buChar char="•"/>
            </a:pPr>
            <a:r>
              <a:rPr lang="ja-JP" altLang="en-US" sz="1600" dirty="0"/>
              <a:t>和田充夫（</a:t>
            </a:r>
            <a:r>
              <a:rPr lang="en-US" altLang="ja-JP" sz="1600" dirty="0"/>
              <a:t>2002</a:t>
            </a:r>
            <a:r>
              <a:rPr lang="ja-JP" altLang="en-US" sz="1600" dirty="0"/>
              <a:t>）</a:t>
            </a:r>
            <a:r>
              <a:rPr lang="en-US" altLang="ja-JP" sz="1600" dirty="0"/>
              <a:t>『</a:t>
            </a:r>
            <a:r>
              <a:rPr lang="ja-JP" altLang="en-US" sz="1600" dirty="0"/>
              <a:t>ブランド価値供創</a:t>
            </a:r>
            <a:r>
              <a:rPr lang="en-US" altLang="ja-JP" sz="1600" dirty="0"/>
              <a:t>』</a:t>
            </a:r>
            <a:r>
              <a:rPr lang="ja-JP" altLang="en-US" sz="1600" dirty="0"/>
              <a:t>同文舘</a:t>
            </a:r>
            <a:r>
              <a:rPr lang="ja-JP" altLang="en-US" sz="1600" dirty="0" smtClean="0"/>
              <a:t>出版</a:t>
            </a:r>
            <a:endParaRPr lang="en-US" altLang="ja-JP" sz="1600" dirty="0" smtClean="0"/>
          </a:p>
          <a:p>
            <a:pPr marL="285750" indent="-285750">
              <a:buFont typeface="Arial" panose="020B0604020202020204" pitchFamily="34" charset="0"/>
              <a:buChar char="•"/>
            </a:pPr>
            <a:r>
              <a:rPr lang="ja-JP" altLang="en-US" sz="1600" dirty="0"/>
              <a:t>原田華　（</a:t>
            </a:r>
            <a:r>
              <a:rPr lang="en-US" altLang="ja-JP" sz="1600" dirty="0"/>
              <a:t>1999</a:t>
            </a:r>
            <a:r>
              <a:rPr lang="ja-JP" altLang="en-US" sz="1600" dirty="0"/>
              <a:t>）青年期の孤独感：質問用紙とＴＡＴ物語から見た内的世界の様相</a:t>
            </a:r>
            <a:endParaRPr lang="en-US" altLang="ja-JP" sz="1600" dirty="0"/>
          </a:p>
          <a:p>
            <a:r>
              <a:rPr lang="en-US" altLang="ja-JP" sz="1600" dirty="0">
                <a:hlinkClick r:id="rId6"/>
              </a:rPr>
              <a:t>http://</a:t>
            </a:r>
            <a:r>
              <a:rPr lang="en-US" altLang="ja-JP" sz="1600" dirty="0" smtClean="0">
                <a:hlinkClick r:id="rId6"/>
              </a:rPr>
              <a:t>repository.kulib.kyoto-u.ac.jp/dspace/bitstream/2433/57318/1/eda045_393.pdf</a:t>
            </a:r>
            <a:endParaRPr lang="en-US" altLang="ja-JP" sz="1600" dirty="0" smtClean="0"/>
          </a:p>
          <a:p>
            <a:endParaRPr lang="en-US" altLang="ja-JP" sz="1600" dirty="0" smtClean="0"/>
          </a:p>
          <a:p>
            <a:endParaRPr lang="en-US" altLang="ja-JP" sz="1600" dirty="0"/>
          </a:p>
          <a:p>
            <a:endParaRPr lang="ja-JP" altLang="en-US" sz="1600" dirty="0"/>
          </a:p>
          <a:p>
            <a:endParaRPr lang="ja-JP" altLang="en-US" sz="1600" dirty="0"/>
          </a:p>
          <a:p>
            <a:endParaRPr lang="en-US" altLang="ja-JP" sz="1600" dirty="0"/>
          </a:p>
          <a:p>
            <a:endParaRPr lang="en-US" altLang="ja-JP" sz="1600" dirty="0"/>
          </a:p>
          <a:p>
            <a:endParaRPr lang="en-US" altLang="ja-JP" sz="1600" dirty="0" smtClean="0"/>
          </a:p>
        </p:txBody>
      </p:sp>
    </p:spTree>
    <p:extLst>
      <p:ext uri="{BB962C8B-B14F-4D97-AF65-F5344CB8AC3E}">
        <p14:creationId xmlns:p14="http://schemas.microsoft.com/office/powerpoint/2010/main" val="20574380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7544" y="764704"/>
            <a:ext cx="8496944" cy="5544616"/>
          </a:xfrm>
        </p:spPr>
        <p:txBody>
          <a:bodyPr>
            <a:normAutofit fontScale="92500"/>
          </a:bodyPr>
          <a:lstStyle/>
          <a:p>
            <a:r>
              <a:rPr lang="zh-TW" altLang="en-US" sz="1600" dirty="0" smtClean="0"/>
              <a:t>望月</a:t>
            </a:r>
            <a:r>
              <a:rPr lang="zh-TW" altLang="en-US" sz="1600" dirty="0"/>
              <a:t>理香 渡部 智樹</a:t>
            </a:r>
            <a:r>
              <a:rPr lang="ja-JP" altLang="en-US" sz="1600" dirty="0" smtClean="0"/>
              <a:t>小林</a:t>
            </a:r>
            <a:r>
              <a:rPr lang="ja-JP" altLang="en-US" sz="1600" dirty="0"/>
              <a:t>透 </a:t>
            </a:r>
            <a:r>
              <a:rPr lang="en-US" altLang="ja-JP" sz="1600" dirty="0"/>
              <a:t>(2013</a:t>
            </a:r>
            <a:r>
              <a:rPr lang="en-US" altLang="ja-JP" sz="1600" dirty="0" smtClean="0"/>
              <a:t>)『</a:t>
            </a:r>
            <a:r>
              <a:rPr lang="ja-JP" altLang="en-US" sz="1600" dirty="0" smtClean="0"/>
              <a:t>ライフログ</a:t>
            </a:r>
            <a:r>
              <a:rPr lang="ja-JP" altLang="en-US" sz="1600" dirty="0"/>
              <a:t>に基づく感性コミュニケーションモデルに関する</a:t>
            </a:r>
            <a:r>
              <a:rPr lang="ja-JP" altLang="en-US" sz="1600" dirty="0" smtClean="0"/>
              <a:t>考察</a:t>
            </a:r>
            <a:r>
              <a:rPr lang="en-US" altLang="ja-JP" sz="1600" dirty="0" smtClean="0"/>
              <a:t>-</a:t>
            </a:r>
            <a:r>
              <a:rPr lang="ja-JP" altLang="en-US" sz="1600" dirty="0" smtClean="0"/>
              <a:t>類似</a:t>
            </a:r>
            <a:r>
              <a:rPr lang="ja-JP" altLang="en-US" sz="1600" dirty="0"/>
              <a:t>経験の</a:t>
            </a:r>
            <a:r>
              <a:rPr lang="ja-JP" altLang="en-US" sz="1600" dirty="0" smtClean="0"/>
              <a:t>提示 に</a:t>
            </a:r>
            <a:r>
              <a:rPr lang="ja-JP" altLang="en-US" sz="1600" dirty="0"/>
              <a:t>よる</a:t>
            </a:r>
            <a:r>
              <a:rPr lang="ja-JP" altLang="en-US" sz="1600" dirty="0" smtClean="0"/>
              <a:t>感情共有</a:t>
            </a:r>
            <a:r>
              <a:rPr lang="en-US" altLang="ja-JP" sz="1600" dirty="0" smtClean="0"/>
              <a:t>』</a:t>
            </a:r>
            <a:r>
              <a:rPr lang="en-US" altLang="zh-TW" sz="1600" dirty="0" smtClean="0">
                <a:hlinkClick r:id="rId2"/>
              </a:rPr>
              <a:t>http</a:t>
            </a:r>
            <a:r>
              <a:rPr lang="en-US" altLang="zh-TW" sz="1600" dirty="0">
                <a:hlinkClick r:id="rId2"/>
              </a:rPr>
              <a:t>://ci.nii.ac.jp/els/110009727822.pdf?id=ART0010217088&amp;type=pdf&amp;lang=jp&amp;host=cinii&amp;order_no=&amp;ppv_type=0&amp;lang_sw=&amp;no=1449629924&amp;cp</a:t>
            </a:r>
            <a:r>
              <a:rPr lang="en-US" altLang="zh-TW" sz="1600" dirty="0" smtClean="0"/>
              <a:t>=</a:t>
            </a:r>
          </a:p>
          <a:p>
            <a:r>
              <a:rPr lang="zh-TW" altLang="en-US" sz="1600" dirty="0"/>
              <a:t>橋本</a:t>
            </a:r>
            <a:r>
              <a:rPr lang="en-US" altLang="zh-TW" sz="1600" dirty="0"/>
              <a:t>, </a:t>
            </a:r>
            <a:r>
              <a:rPr lang="zh-TW" altLang="en-US" sz="1600" dirty="0"/>
              <a:t>巌</a:t>
            </a:r>
            <a:r>
              <a:rPr lang="en-US" altLang="zh-TW" sz="1600" dirty="0"/>
              <a:t>; </a:t>
            </a:r>
            <a:r>
              <a:rPr lang="zh-TW" altLang="en-US" sz="1600" dirty="0"/>
              <a:t>小倉</a:t>
            </a:r>
            <a:r>
              <a:rPr lang="en-US" altLang="zh-TW" sz="1600" dirty="0"/>
              <a:t>, </a:t>
            </a:r>
            <a:r>
              <a:rPr lang="zh-TW" altLang="en-US" sz="1600" dirty="0" smtClean="0"/>
              <a:t>丈佳</a:t>
            </a:r>
            <a:r>
              <a:rPr lang="ja-JP" altLang="en-US" sz="1600" dirty="0" smtClean="0"/>
              <a:t>（</a:t>
            </a:r>
            <a:r>
              <a:rPr lang="en-US" altLang="ja-JP" sz="1600" dirty="0" smtClean="0"/>
              <a:t>2002</a:t>
            </a:r>
            <a:r>
              <a:rPr lang="ja-JP" altLang="en-US" sz="1600" dirty="0" smtClean="0"/>
              <a:t>）</a:t>
            </a:r>
            <a:r>
              <a:rPr lang="en-US" altLang="ja-JP" sz="1600" dirty="0" smtClean="0"/>
              <a:t>『</a:t>
            </a:r>
            <a:r>
              <a:rPr lang="ja-JP" altLang="en-US" sz="1600" dirty="0" smtClean="0"/>
              <a:t>青年期</a:t>
            </a:r>
            <a:r>
              <a:rPr lang="ja-JP" altLang="en-US" sz="1600" dirty="0"/>
              <a:t>における感動経験と共感性の</a:t>
            </a:r>
            <a:r>
              <a:rPr lang="ja-JP" altLang="en-US" sz="1600" dirty="0" smtClean="0"/>
              <a:t>関係</a:t>
            </a:r>
            <a:r>
              <a:rPr lang="en-US" altLang="ja-JP" sz="1600" dirty="0" smtClean="0"/>
              <a:t>』</a:t>
            </a:r>
          </a:p>
          <a:p>
            <a:pPr marL="0" indent="0">
              <a:buNone/>
            </a:pPr>
            <a:r>
              <a:rPr lang="ja-JP" altLang="en-US" sz="1600" dirty="0" smtClean="0"/>
              <a:t>　　</a:t>
            </a:r>
            <a:r>
              <a:rPr lang="en-US" altLang="ja-JP" sz="1600" dirty="0" smtClean="0"/>
              <a:t>http</a:t>
            </a:r>
            <a:r>
              <a:rPr lang="en-US" altLang="ja-JP" sz="1600" dirty="0"/>
              <a:t>://</a:t>
            </a:r>
            <a:r>
              <a:rPr lang="en-US" altLang="ja-JP" sz="1600" dirty="0" smtClean="0"/>
              <a:t>iyokan.lib.ehimeu.ac.jp/dspace/bitstream/iyokan/2711/1/AN00024764_2002_48_2-57.pdf</a:t>
            </a:r>
          </a:p>
          <a:p>
            <a:r>
              <a:rPr lang="en-US" altLang="ja-JP" sz="1600" dirty="0" err="1"/>
              <a:t>Escalas</a:t>
            </a:r>
            <a:r>
              <a:rPr lang="en-US" altLang="ja-JP" sz="1600" dirty="0"/>
              <a:t>, J. E. (2004). Imagine Yourself in </a:t>
            </a:r>
            <a:r>
              <a:rPr lang="en-US" altLang="ja-JP" sz="1600" dirty="0" smtClean="0"/>
              <a:t>the</a:t>
            </a:r>
            <a:r>
              <a:rPr lang="ja-JP" altLang="en-US" sz="1600" dirty="0" smtClean="0"/>
              <a:t>　</a:t>
            </a:r>
            <a:r>
              <a:rPr lang="en-US" altLang="ja-JP" sz="1600" dirty="0" smtClean="0"/>
              <a:t>Product</a:t>
            </a:r>
            <a:r>
              <a:rPr lang="en-US" altLang="ja-JP" sz="1600" dirty="0"/>
              <a:t>: Mental Simulation, </a:t>
            </a:r>
            <a:r>
              <a:rPr lang="en-US" altLang="ja-JP" sz="1600" dirty="0" smtClean="0"/>
              <a:t>Narrative</a:t>
            </a:r>
            <a:r>
              <a:rPr lang="ja-JP" altLang="en-US" sz="1600" dirty="0" smtClean="0"/>
              <a:t>　</a:t>
            </a:r>
            <a:r>
              <a:rPr lang="en-US" altLang="ja-JP" sz="1600" dirty="0" smtClean="0"/>
              <a:t>Transportation</a:t>
            </a:r>
            <a:r>
              <a:rPr lang="en-US" altLang="ja-JP" sz="1600" dirty="0"/>
              <a:t>, and Persuasion. Journal </a:t>
            </a:r>
            <a:r>
              <a:rPr lang="en-US" altLang="ja-JP" sz="1600" dirty="0" smtClean="0"/>
              <a:t>of</a:t>
            </a:r>
            <a:r>
              <a:rPr lang="ja-JP" altLang="en-US" sz="1600" dirty="0" smtClean="0"/>
              <a:t>　</a:t>
            </a:r>
            <a:r>
              <a:rPr lang="en-US" altLang="ja-JP" sz="1600" dirty="0" smtClean="0"/>
              <a:t>Advertising</a:t>
            </a:r>
            <a:r>
              <a:rPr lang="en-US" altLang="ja-JP" sz="1600" dirty="0"/>
              <a:t>, 33(2), 37.</a:t>
            </a:r>
            <a:endParaRPr lang="ja-JP" altLang="en-US" sz="1600" dirty="0"/>
          </a:p>
          <a:p>
            <a:r>
              <a:rPr kumimoji="1" lang="ja-JP" altLang="en-US" sz="1600" dirty="0" smtClean="0"/>
              <a:t>　</a:t>
            </a:r>
            <a:r>
              <a:rPr lang="ja-JP" altLang="en-US" sz="1600" dirty="0"/>
              <a:t>「消費者情報処理とマーケティング戦略</a:t>
            </a:r>
            <a:r>
              <a:rPr lang="ja-JP" altLang="en-US" sz="1600" dirty="0" smtClean="0"/>
              <a:t>」　　</a:t>
            </a:r>
            <a:endParaRPr lang="en-US" altLang="ja-JP" sz="1600" dirty="0" smtClean="0"/>
          </a:p>
          <a:p>
            <a:pPr marL="0" indent="0">
              <a:buNone/>
            </a:pPr>
            <a:r>
              <a:rPr lang="ja-JP" altLang="en-US" sz="1600" dirty="0" smtClean="0"/>
              <a:t>　　</a:t>
            </a:r>
            <a:r>
              <a:rPr lang="ja-JP" altLang="en-US" sz="1600" dirty="0"/>
              <a:t>　</a:t>
            </a:r>
            <a:r>
              <a:rPr lang="en-US" altLang="ja-JP" sz="1600" dirty="0" smtClean="0"/>
              <a:t>https</a:t>
            </a:r>
            <a:r>
              <a:rPr lang="en-US" altLang="ja-JP" sz="1600" dirty="0"/>
              <a:t>://www.jstage.jst.go.jp/article/acs1993/1/1/1_1_101/_pdf</a:t>
            </a:r>
          </a:p>
          <a:p>
            <a:endParaRPr lang="en-US" altLang="ja-JP" sz="1600" dirty="0"/>
          </a:p>
          <a:p>
            <a:r>
              <a:rPr lang="ja-JP" altLang="en-US" sz="1600" dirty="0"/>
              <a:t>日本著者販促センター　</a:t>
            </a:r>
            <a:r>
              <a:rPr lang="en-US" altLang="ja-JP" sz="1600" dirty="0"/>
              <a:t>http://www.1book.co.jp/003267.ht</a:t>
            </a:r>
          </a:p>
          <a:p>
            <a:endParaRPr lang="en-US" altLang="ja-JP" sz="1600" dirty="0"/>
          </a:p>
          <a:p>
            <a:r>
              <a:rPr lang="ja-JP" altLang="en-US" sz="1600" dirty="0"/>
              <a:t>朝日新聞社広告局ウェブサイト</a:t>
            </a:r>
            <a:r>
              <a:rPr lang="en-US" altLang="ja-JP" sz="1600" dirty="0">
                <a:hlinkClick r:id="rId3"/>
              </a:rPr>
              <a:t>http://</a:t>
            </a:r>
            <a:r>
              <a:rPr lang="en-US" altLang="ja-JP" sz="1600" dirty="0" smtClean="0">
                <a:hlinkClick r:id="rId3"/>
              </a:rPr>
              <a:t>adv.asahi.com/modules/feature/index.php/content0334.html</a:t>
            </a:r>
            <a:endParaRPr lang="en-US" altLang="ja-JP" sz="1600" dirty="0" smtClean="0"/>
          </a:p>
          <a:p>
            <a:r>
              <a:rPr lang="ja-JP" altLang="en-US" sz="1600" dirty="0"/>
              <a:t>外山昌樹　山田雄一　西尾</a:t>
            </a:r>
            <a:r>
              <a:rPr lang="ja-JP" altLang="en-US" sz="1600" dirty="0" smtClean="0"/>
              <a:t>チズル（</a:t>
            </a:r>
            <a:r>
              <a:rPr lang="en-US" altLang="ja-JP" sz="1600" dirty="0" smtClean="0"/>
              <a:t>2015</a:t>
            </a:r>
            <a:r>
              <a:rPr lang="ja-JP" altLang="en-US" sz="1600" dirty="0" smtClean="0"/>
              <a:t>）　「</a:t>
            </a:r>
            <a:r>
              <a:rPr lang="ja-JP" altLang="en-US" sz="1600" b="1" dirty="0" smtClean="0"/>
              <a:t>再来訪</a:t>
            </a:r>
            <a:r>
              <a:rPr lang="ja-JP" altLang="en-US" sz="1600" b="1" dirty="0"/>
              <a:t>意向に対する旅行経験の</a:t>
            </a:r>
            <a:r>
              <a:rPr lang="ja-JP" altLang="en-US" sz="1600" b="1" dirty="0" smtClean="0"/>
              <a:t>影響」</a:t>
            </a:r>
            <a:endParaRPr lang="en-US" altLang="ja-JP" sz="1600" b="1" dirty="0" smtClean="0"/>
          </a:p>
          <a:p>
            <a:pPr marL="0" indent="0">
              <a:buNone/>
            </a:pPr>
            <a:r>
              <a:rPr lang="ja-JP" altLang="en-US" sz="1600" b="1" dirty="0" smtClean="0"/>
              <a:t>　</a:t>
            </a:r>
            <a:r>
              <a:rPr lang="en-US" altLang="ja-JP" sz="1600" b="1" dirty="0" smtClean="0"/>
              <a:t>― </a:t>
            </a:r>
            <a:r>
              <a:rPr lang="ja-JP" altLang="en-US" sz="1600" b="1" dirty="0"/>
              <a:t>旅行者の記憶および満足が果たす役割に着目して</a:t>
            </a:r>
            <a:r>
              <a:rPr lang="en-US" altLang="ja-JP" sz="1600" b="1" dirty="0" smtClean="0"/>
              <a:t>―</a:t>
            </a:r>
            <a:endParaRPr lang="en-US" altLang="ja-JP" sz="1600" dirty="0"/>
          </a:p>
          <a:p>
            <a:pPr marL="0" indent="0">
              <a:buNone/>
            </a:pPr>
            <a:r>
              <a:rPr lang="ja-JP" altLang="en-US" sz="1600" dirty="0"/>
              <a:t>　</a:t>
            </a:r>
            <a:r>
              <a:rPr lang="en-US" altLang="ja-JP" sz="1600" dirty="0" smtClean="0">
                <a:hlinkClick r:id="rId4"/>
              </a:rPr>
              <a:t>http</a:t>
            </a:r>
            <a:r>
              <a:rPr lang="en-US" altLang="ja-JP" sz="1600" dirty="0">
                <a:hlinkClick r:id="rId4"/>
              </a:rPr>
              <a:t>://</a:t>
            </a:r>
            <a:r>
              <a:rPr lang="en-US" altLang="ja-JP" sz="1600" dirty="0" smtClean="0">
                <a:hlinkClick r:id="rId4"/>
              </a:rPr>
              <a:t>www.jafit.jp/thesis/pdf/15_07.pdf</a:t>
            </a:r>
            <a:endParaRPr lang="en-US" altLang="ja-JP" sz="1600" dirty="0"/>
          </a:p>
          <a:p>
            <a:r>
              <a:rPr lang="en-US" altLang="ja-JP" sz="1600" i="1" dirty="0" err="1"/>
              <a:t>Upah</a:t>
            </a:r>
            <a:r>
              <a:rPr lang="ja-JP" altLang="en-US" sz="1600" i="1" dirty="0" err="1"/>
              <a:t>，</a:t>
            </a:r>
            <a:r>
              <a:rPr lang="en-US" altLang="ja-JP" sz="1600" i="1" dirty="0"/>
              <a:t>G D. and E B. </a:t>
            </a:r>
            <a:r>
              <a:rPr lang="en-US" altLang="ja-JP" sz="1600" i="1" dirty="0" err="1"/>
              <a:t>Uhr</a:t>
            </a:r>
            <a:r>
              <a:rPr lang="en-US" altLang="ja-JP" sz="1600" i="1" dirty="0"/>
              <a:t> (1981)“Advertising by Public Accountants: A Review and</a:t>
            </a:r>
          </a:p>
          <a:p>
            <a:pPr marL="0" indent="0">
              <a:buNone/>
            </a:pPr>
            <a:r>
              <a:rPr lang="en-US" altLang="ja-JP" sz="1600" i="1" dirty="0"/>
              <a:t>Evaluation of Copy Strategy</a:t>
            </a:r>
            <a:r>
              <a:rPr lang="ja-JP" altLang="en-US" sz="1600" i="1" dirty="0" err="1"/>
              <a:t>，</a:t>
            </a:r>
            <a:r>
              <a:rPr lang="en-US" altLang="ja-JP" sz="1600" i="1" dirty="0"/>
              <a:t>" in H Donnelly and W.. R. George (eds.)</a:t>
            </a:r>
            <a:r>
              <a:rPr lang="ja-JP" altLang="en-US" sz="1600" i="1" dirty="0" err="1"/>
              <a:t>，</a:t>
            </a:r>
            <a:endParaRPr lang="ja-JP" altLang="en-US" sz="1600" i="1" dirty="0"/>
          </a:p>
          <a:p>
            <a:pPr marL="0" indent="0">
              <a:buNone/>
            </a:pPr>
            <a:r>
              <a:rPr lang="en-US" altLang="ja-JP" sz="1600" i="1" dirty="0"/>
              <a:t>Marketing 0/5ervices</a:t>
            </a:r>
            <a:r>
              <a:rPr lang="ja-JP" altLang="en-US" sz="1600" i="1" dirty="0" err="1"/>
              <a:t>，</a:t>
            </a:r>
            <a:r>
              <a:rPr lang="en-US" altLang="ja-JP" sz="1600" i="1" dirty="0"/>
              <a:t>American Marketing Association</a:t>
            </a:r>
            <a:r>
              <a:rPr lang="ja-JP" altLang="en-US" sz="1600" i="1" dirty="0" err="1"/>
              <a:t>，</a:t>
            </a:r>
            <a:r>
              <a:rPr lang="en-US" altLang="ja-JP" sz="1600" i="1" dirty="0"/>
              <a:t>pp . 95 -98</a:t>
            </a:r>
            <a:endParaRPr lang="en-US" altLang="ja-JP" sz="1600" dirty="0"/>
          </a:p>
          <a:p>
            <a:pPr marL="0" indent="0">
              <a:buNone/>
            </a:pPr>
            <a:endParaRPr lang="en-US" altLang="ja-JP" sz="1600" dirty="0"/>
          </a:p>
          <a:p>
            <a:pPr marL="0" indent="0">
              <a:buNone/>
            </a:pPr>
            <a:endParaRPr kumimoji="1" lang="ja-JP" altLang="en-US" sz="1600" dirty="0"/>
          </a:p>
        </p:txBody>
      </p:sp>
      <p:sp>
        <p:nvSpPr>
          <p:cNvPr id="4" name="日付プレースホルダー 3"/>
          <p:cNvSpPr>
            <a:spLocks noGrp="1"/>
          </p:cNvSpPr>
          <p:nvPr>
            <p:ph type="dt" sz="half" idx="10"/>
          </p:nvPr>
        </p:nvSpPr>
        <p:spPr/>
        <p:txBody>
          <a:bodyPr/>
          <a:lstStyle/>
          <a:p>
            <a:fld id="{B58AA4B8-6F1D-4A26-A72C-0D8D485F8949}"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71</a:t>
            </a:fld>
            <a:endParaRPr lang="ja-JP" altLang="en-US"/>
          </a:p>
        </p:txBody>
      </p:sp>
    </p:spTree>
    <p:extLst>
      <p:ext uri="{BB962C8B-B14F-4D97-AF65-F5344CB8AC3E}">
        <p14:creationId xmlns:p14="http://schemas.microsoft.com/office/powerpoint/2010/main" val="2117804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hkfs02\data2\s13201300808\Desktop\IMG_029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95536" y="620688"/>
            <a:ext cx="3074491" cy="5420442"/>
          </a:xfrm>
          <a:prstGeom prst="rect">
            <a:avLst/>
          </a:prstGeom>
          <a:noFill/>
          <a:extLst>
            <a:ext uri="{909E8E84-426E-40DD-AFC4-6F175D3DCCD1}">
              <a14:hiddenFill xmlns:a14="http://schemas.microsoft.com/office/drawing/2010/main">
                <a:solidFill>
                  <a:srgbClr val="FFFFFF"/>
                </a:solidFill>
              </a14:hiddenFill>
            </a:ext>
          </a:extLst>
        </p:spPr>
      </p:pic>
      <p:sp>
        <p:nvSpPr>
          <p:cNvPr id="2" name="日付プレースホルダー 1"/>
          <p:cNvSpPr>
            <a:spLocks noGrp="1"/>
          </p:cNvSpPr>
          <p:nvPr>
            <p:ph type="dt" sz="half" idx="10"/>
          </p:nvPr>
        </p:nvSpPr>
        <p:spPr/>
        <p:txBody>
          <a:bodyPr/>
          <a:lstStyle/>
          <a:p>
            <a:fld id="{558B5142-A006-497D-AF65-74445F9D8F58}"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72</a:t>
            </a:fld>
            <a:endParaRPr lang="ja-JP" altLang="en-US"/>
          </a:p>
        </p:txBody>
      </p:sp>
      <p:sp>
        <p:nvSpPr>
          <p:cNvPr id="4" name="テキスト ボックス 3"/>
          <p:cNvSpPr txBox="1"/>
          <p:nvPr/>
        </p:nvSpPr>
        <p:spPr>
          <a:xfrm>
            <a:off x="3707904" y="1879898"/>
            <a:ext cx="5976664" cy="1200329"/>
          </a:xfrm>
          <a:prstGeom prst="rect">
            <a:avLst/>
          </a:prstGeom>
          <a:noFill/>
        </p:spPr>
        <p:txBody>
          <a:bodyPr wrap="square" rtlCol="0">
            <a:spAutoFit/>
          </a:bodyPr>
          <a:lstStyle/>
          <a:p>
            <a:pPr algn="ctr"/>
            <a:r>
              <a:rPr kumimoji="1" lang="ja-JP" altLang="en-US" sz="3600" dirty="0" smtClean="0"/>
              <a:t>ご清聴</a:t>
            </a:r>
            <a:endParaRPr kumimoji="1" lang="en-US" altLang="ja-JP" sz="3600" dirty="0" smtClean="0"/>
          </a:p>
          <a:p>
            <a:pPr algn="ctr"/>
            <a:r>
              <a:rPr kumimoji="1" lang="ja-JP" altLang="en-US" sz="3600" dirty="0" smtClean="0"/>
              <a:t>ありがとうございました</a:t>
            </a:r>
            <a:endParaRPr kumimoji="1" lang="ja-JP" altLang="en-US" sz="3600" dirty="0"/>
          </a:p>
        </p:txBody>
      </p:sp>
      <p:sp>
        <p:nvSpPr>
          <p:cNvPr id="5" name="円形吹き出し 4"/>
          <p:cNvSpPr/>
          <p:nvPr/>
        </p:nvSpPr>
        <p:spPr>
          <a:xfrm>
            <a:off x="4139953" y="1456597"/>
            <a:ext cx="4896543" cy="2256250"/>
          </a:xfrm>
          <a:prstGeom prst="wedgeEllipseCallout">
            <a:avLst>
              <a:gd name="adj1" fmla="val -75592"/>
              <a:gd name="adj2" fmla="val -19821"/>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267744" y="6442628"/>
            <a:ext cx="1944216" cy="369332"/>
          </a:xfrm>
          <a:prstGeom prst="rect">
            <a:avLst/>
          </a:prstGeom>
          <a:noFill/>
        </p:spPr>
        <p:txBody>
          <a:bodyPr wrap="square" rtlCol="0">
            <a:spAutoFit/>
          </a:bodyPr>
          <a:lstStyle/>
          <a:p>
            <a:r>
              <a:rPr lang="ja-JP" altLang="en-US" dirty="0" smtClean="0"/>
              <a:t>（福澤　</a:t>
            </a:r>
            <a:r>
              <a:rPr lang="en-US" altLang="ja-JP" dirty="0" smtClean="0"/>
              <a:t>1997</a:t>
            </a:r>
            <a:r>
              <a:rPr lang="ja-JP" altLang="en-US" dirty="0" smtClean="0"/>
              <a:t>）</a:t>
            </a:r>
            <a:endParaRPr kumimoji="1" lang="ja-JP" altLang="en-US" dirty="0"/>
          </a:p>
        </p:txBody>
      </p:sp>
    </p:spTree>
    <p:extLst>
      <p:ext uri="{BB962C8B-B14F-4D97-AF65-F5344CB8AC3E}">
        <p14:creationId xmlns:p14="http://schemas.microsoft.com/office/powerpoint/2010/main" val="3559239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3120"/>
            <a:ext cx="6589199" cy="1280890"/>
          </a:xfrm>
        </p:spPr>
        <p:txBody>
          <a:bodyPr/>
          <a:lstStyle/>
          <a:p>
            <a:r>
              <a:rPr kumimoji="1" lang="ja-JP" altLang="en-US" sz="2400" dirty="0" smtClean="0"/>
              <a:t>復刻商品の売上市場も拡大</a:t>
            </a:r>
            <a:endParaRPr kumimoji="1" lang="ja-JP" altLang="en-US" sz="2400"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702344458"/>
              </p:ext>
            </p:extLst>
          </p:nvPr>
        </p:nvGraphicFramePr>
        <p:xfrm>
          <a:off x="395536" y="1289659"/>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3" name="日付プレースホルダー 2"/>
          <p:cNvSpPr>
            <a:spLocks noGrp="1"/>
          </p:cNvSpPr>
          <p:nvPr>
            <p:ph type="dt" sz="half" idx="10"/>
          </p:nvPr>
        </p:nvSpPr>
        <p:spPr/>
        <p:txBody>
          <a:bodyPr/>
          <a:lstStyle/>
          <a:p>
            <a:fld id="{900FBC1D-01C2-444E-8235-4FF66DE8C09C}"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10" name="スライド番号プレースホルダー 9"/>
          <p:cNvSpPr>
            <a:spLocks noGrp="1"/>
          </p:cNvSpPr>
          <p:nvPr>
            <p:ph type="sldNum" sz="quarter" idx="12"/>
          </p:nvPr>
        </p:nvSpPr>
        <p:spPr/>
        <p:txBody>
          <a:bodyPr/>
          <a:lstStyle/>
          <a:p>
            <a:fld id="{DCF30E6B-2AC6-421A-A33D-F500596C43F0}" type="slidenum">
              <a:rPr lang="ja-JP" altLang="en-US" smtClean="0"/>
              <a:pPr/>
              <a:t>8</a:t>
            </a:fld>
            <a:endParaRPr lang="ja-JP" altLang="en-US"/>
          </a:p>
        </p:txBody>
      </p:sp>
      <p:sp>
        <p:nvSpPr>
          <p:cNvPr id="5" name="テキスト ボックス 4"/>
          <p:cNvSpPr txBox="1"/>
          <p:nvPr/>
        </p:nvSpPr>
        <p:spPr>
          <a:xfrm>
            <a:off x="251520" y="5630956"/>
            <a:ext cx="877163" cy="369332"/>
          </a:xfrm>
          <a:prstGeom prst="rect">
            <a:avLst/>
          </a:prstGeom>
          <a:noFill/>
        </p:spPr>
        <p:txBody>
          <a:bodyPr wrap="none" rtlCol="0">
            <a:spAutoFit/>
          </a:bodyPr>
          <a:lstStyle/>
          <a:p>
            <a:r>
              <a:rPr kumimoji="1" lang="ja-JP" altLang="en-US" dirty="0" smtClean="0"/>
              <a:t>（億円）</a:t>
            </a:r>
            <a:endParaRPr kumimoji="1" lang="ja-JP" altLang="en-US" dirty="0"/>
          </a:p>
        </p:txBody>
      </p:sp>
      <p:sp>
        <p:nvSpPr>
          <p:cNvPr id="6" name="テキスト ボックス 5"/>
          <p:cNvSpPr txBox="1"/>
          <p:nvPr/>
        </p:nvSpPr>
        <p:spPr>
          <a:xfrm>
            <a:off x="2051720" y="2348880"/>
            <a:ext cx="184731" cy="369332"/>
          </a:xfrm>
          <a:prstGeom prst="rect">
            <a:avLst/>
          </a:prstGeom>
          <a:noFill/>
        </p:spPr>
        <p:txBody>
          <a:bodyPr wrap="none" rtlCol="0">
            <a:spAutoFit/>
          </a:bodyPr>
          <a:lstStyle/>
          <a:p>
            <a:endParaRPr kumimoji="1" lang="ja-JP" altLang="en-US" dirty="0"/>
          </a:p>
        </p:txBody>
      </p:sp>
      <p:sp>
        <p:nvSpPr>
          <p:cNvPr id="7" name="爆発 1 6"/>
          <p:cNvSpPr/>
          <p:nvPr/>
        </p:nvSpPr>
        <p:spPr>
          <a:xfrm rot="9965617">
            <a:off x="4826320" y="812233"/>
            <a:ext cx="3308839" cy="1106574"/>
          </a:xfrm>
          <a:prstGeom prst="irregularSeal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00"/>
              </a:solidFill>
            </a:endParaRPr>
          </a:p>
        </p:txBody>
      </p:sp>
      <p:sp>
        <p:nvSpPr>
          <p:cNvPr id="8" name="テキスト ボックス 7"/>
          <p:cNvSpPr txBox="1"/>
          <p:nvPr/>
        </p:nvSpPr>
        <p:spPr>
          <a:xfrm rot="20836175">
            <a:off x="5426414" y="1143347"/>
            <a:ext cx="2441694" cy="369332"/>
          </a:xfrm>
          <a:prstGeom prst="rect">
            <a:avLst/>
          </a:prstGeom>
          <a:noFill/>
        </p:spPr>
        <p:txBody>
          <a:bodyPr wrap="none" rtlCol="0">
            <a:spAutoFit/>
          </a:bodyPr>
          <a:lstStyle/>
          <a:p>
            <a:r>
              <a:rPr kumimoji="1" lang="ja-JP" altLang="en-US" dirty="0" smtClean="0">
                <a:solidFill>
                  <a:srgbClr val="FF0000"/>
                </a:solidFill>
              </a:rPr>
              <a:t>１５３</a:t>
            </a:r>
            <a:r>
              <a:rPr kumimoji="1" lang="en-US" altLang="ja-JP" dirty="0" smtClean="0">
                <a:solidFill>
                  <a:srgbClr val="FF0000"/>
                </a:solidFill>
              </a:rPr>
              <a:t>%</a:t>
            </a:r>
            <a:r>
              <a:rPr kumimoji="1" lang="ja-JP" altLang="en-US" dirty="0" smtClean="0">
                <a:solidFill>
                  <a:srgbClr val="FF0000"/>
                </a:solidFill>
              </a:rPr>
              <a:t>拡大している</a:t>
            </a:r>
            <a:endParaRPr kumimoji="1" lang="ja-JP" altLang="en-US" dirty="0">
              <a:solidFill>
                <a:srgbClr val="FF0000"/>
              </a:solidFill>
            </a:endParaRPr>
          </a:p>
        </p:txBody>
      </p:sp>
      <p:sp>
        <p:nvSpPr>
          <p:cNvPr id="9" name="テキスト ボックス 8"/>
          <p:cNvSpPr txBox="1"/>
          <p:nvPr/>
        </p:nvSpPr>
        <p:spPr>
          <a:xfrm>
            <a:off x="3059832" y="5983656"/>
            <a:ext cx="5889754" cy="954107"/>
          </a:xfrm>
          <a:prstGeom prst="rect">
            <a:avLst/>
          </a:prstGeom>
          <a:noFill/>
        </p:spPr>
        <p:txBody>
          <a:bodyPr wrap="none" rtlCol="0">
            <a:spAutoFit/>
          </a:bodyPr>
          <a:lstStyle/>
          <a:p>
            <a:r>
              <a:rPr lang="ja-JP" altLang="en-US" sz="1400" dirty="0" smtClean="0"/>
              <a:t>「食品</a:t>
            </a:r>
            <a:r>
              <a:rPr lang="en-US" altLang="ja-JP" sz="1400" dirty="0" smtClean="0"/>
              <a:t>,</a:t>
            </a:r>
            <a:r>
              <a:rPr lang="ja-JP" altLang="en-US" sz="1400" dirty="0" smtClean="0"/>
              <a:t>飲料</a:t>
            </a:r>
            <a:r>
              <a:rPr lang="en-US" altLang="ja-JP" sz="1400" dirty="0" smtClean="0"/>
              <a:t>,</a:t>
            </a:r>
            <a:r>
              <a:rPr lang="ja-JP" altLang="en-US" sz="1400" dirty="0" smtClean="0"/>
              <a:t>消費財分野における 復刻版マーケットの実態</a:t>
            </a:r>
            <a:endParaRPr lang="en-US" altLang="ja-JP" sz="1400" dirty="0" smtClean="0"/>
          </a:p>
          <a:p>
            <a:r>
              <a:rPr lang="ja-JP" altLang="en-US" sz="1400" dirty="0" smtClean="0"/>
              <a:t>と将来性予測分析 </a:t>
            </a:r>
            <a:r>
              <a:rPr lang="en-US" altLang="ja-JP" sz="1400" dirty="0" smtClean="0"/>
              <a:t>(2012</a:t>
            </a:r>
            <a:r>
              <a:rPr lang="ja-JP" altLang="en-US" sz="1400" dirty="0" smtClean="0"/>
              <a:t>年版</a:t>
            </a:r>
            <a:r>
              <a:rPr lang="en-US" altLang="ja-JP" sz="1400" dirty="0" smtClean="0"/>
              <a:t>)</a:t>
            </a:r>
            <a:r>
              <a:rPr lang="ja-JP" altLang="en-US" sz="1400" dirty="0" smtClean="0"/>
              <a:t>」調査報告書</a:t>
            </a:r>
            <a:endParaRPr lang="en-US" altLang="ja-JP" sz="1400" dirty="0" smtClean="0"/>
          </a:p>
          <a:p>
            <a:r>
              <a:rPr lang="en-US" altLang="ja-JP" sz="1400" dirty="0">
                <a:hlinkClick r:id="rId4"/>
              </a:rPr>
              <a:t>http://</a:t>
            </a:r>
            <a:r>
              <a:rPr lang="en-US" altLang="ja-JP" sz="1400" dirty="0" smtClean="0">
                <a:hlinkClick r:id="rId4"/>
              </a:rPr>
              <a:t>www.sogop.co.jp/news/archives/2012/06/press_rele_4.html</a:t>
            </a:r>
            <a:endParaRPr lang="en-US" altLang="ja-JP" sz="1400" dirty="0" smtClean="0"/>
          </a:p>
          <a:p>
            <a:endParaRPr lang="en-US" altLang="ja-JP" sz="1400" dirty="0" smtClean="0"/>
          </a:p>
        </p:txBody>
      </p:sp>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90127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3120"/>
            <a:ext cx="6589199" cy="1280890"/>
          </a:xfrm>
        </p:spPr>
        <p:txBody>
          <a:bodyPr/>
          <a:lstStyle/>
          <a:p>
            <a:r>
              <a:rPr kumimoji="1" lang="ja-JP" altLang="en-US" sz="2400" dirty="0" smtClean="0"/>
              <a:t>復刻商品の売上市場も拡大</a:t>
            </a:r>
            <a:endParaRPr kumimoji="1" lang="ja-JP" altLang="en-US" sz="2400"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734650482"/>
              </p:ext>
            </p:extLst>
          </p:nvPr>
        </p:nvGraphicFramePr>
        <p:xfrm>
          <a:off x="395536" y="1289659"/>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3" name="日付プレースホルダー 2"/>
          <p:cNvSpPr>
            <a:spLocks noGrp="1"/>
          </p:cNvSpPr>
          <p:nvPr>
            <p:ph type="dt" sz="half" idx="10"/>
          </p:nvPr>
        </p:nvSpPr>
        <p:spPr/>
        <p:txBody>
          <a:bodyPr/>
          <a:lstStyle/>
          <a:p>
            <a:fld id="{900FBC1D-01C2-444E-8235-4FF66DE8C09C}" type="datetime1">
              <a:rPr lang="ja-JP" altLang="en-US" smtClean="0">
                <a:solidFill>
                  <a:prstClr val="black">
                    <a:tint val="75000"/>
                  </a:prstClr>
                </a:solidFill>
              </a:rPr>
              <a:t>2015/12/19</a:t>
            </a:fld>
            <a:endParaRPr lang="ja-JP" altLang="en-US">
              <a:solidFill>
                <a:prstClr val="black">
                  <a:tint val="75000"/>
                </a:prstClr>
              </a:solidFill>
            </a:endParaRPr>
          </a:p>
        </p:txBody>
      </p:sp>
      <p:sp>
        <p:nvSpPr>
          <p:cNvPr id="10" name="スライド番号プレースホルダー 9"/>
          <p:cNvSpPr>
            <a:spLocks noGrp="1"/>
          </p:cNvSpPr>
          <p:nvPr>
            <p:ph type="sldNum" sz="quarter" idx="12"/>
          </p:nvPr>
        </p:nvSpPr>
        <p:spPr/>
        <p:txBody>
          <a:bodyPr/>
          <a:lstStyle/>
          <a:p>
            <a:fld id="{DCF30E6B-2AC6-421A-A33D-F500596C43F0}" type="slidenum">
              <a:rPr lang="ja-JP" altLang="en-US" smtClean="0"/>
              <a:pPr/>
              <a:t>9</a:t>
            </a:fld>
            <a:endParaRPr lang="ja-JP" altLang="en-US"/>
          </a:p>
        </p:txBody>
      </p:sp>
      <p:sp>
        <p:nvSpPr>
          <p:cNvPr id="5" name="テキスト ボックス 4"/>
          <p:cNvSpPr txBox="1"/>
          <p:nvPr/>
        </p:nvSpPr>
        <p:spPr>
          <a:xfrm>
            <a:off x="251520" y="5630956"/>
            <a:ext cx="877163" cy="369332"/>
          </a:xfrm>
          <a:prstGeom prst="rect">
            <a:avLst/>
          </a:prstGeom>
          <a:noFill/>
        </p:spPr>
        <p:txBody>
          <a:bodyPr wrap="none" rtlCol="0">
            <a:spAutoFit/>
          </a:bodyPr>
          <a:lstStyle/>
          <a:p>
            <a:r>
              <a:rPr kumimoji="1" lang="ja-JP" altLang="en-US" dirty="0" smtClean="0"/>
              <a:t>（億円）</a:t>
            </a:r>
            <a:endParaRPr kumimoji="1" lang="ja-JP" altLang="en-US" dirty="0"/>
          </a:p>
        </p:txBody>
      </p:sp>
      <p:sp>
        <p:nvSpPr>
          <p:cNvPr id="6" name="テキスト ボックス 5"/>
          <p:cNvSpPr txBox="1"/>
          <p:nvPr/>
        </p:nvSpPr>
        <p:spPr>
          <a:xfrm>
            <a:off x="2051720" y="2348880"/>
            <a:ext cx="184731" cy="369332"/>
          </a:xfrm>
          <a:prstGeom prst="rect">
            <a:avLst/>
          </a:prstGeom>
          <a:noFill/>
        </p:spPr>
        <p:txBody>
          <a:bodyPr wrap="none" rtlCol="0">
            <a:spAutoFit/>
          </a:bodyPr>
          <a:lstStyle/>
          <a:p>
            <a:endParaRPr kumimoji="1" lang="ja-JP" altLang="en-US" dirty="0"/>
          </a:p>
        </p:txBody>
      </p:sp>
      <p:sp>
        <p:nvSpPr>
          <p:cNvPr id="7" name="爆発 1 6"/>
          <p:cNvSpPr/>
          <p:nvPr/>
        </p:nvSpPr>
        <p:spPr>
          <a:xfrm rot="9965617">
            <a:off x="4826320" y="812233"/>
            <a:ext cx="3308839" cy="1106574"/>
          </a:xfrm>
          <a:prstGeom prst="irregularSeal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00"/>
              </a:solidFill>
            </a:endParaRPr>
          </a:p>
        </p:txBody>
      </p:sp>
      <p:sp>
        <p:nvSpPr>
          <p:cNvPr id="8" name="テキスト ボックス 7"/>
          <p:cNvSpPr txBox="1"/>
          <p:nvPr/>
        </p:nvSpPr>
        <p:spPr>
          <a:xfrm rot="20836175">
            <a:off x="5426414" y="1143347"/>
            <a:ext cx="2441694" cy="369332"/>
          </a:xfrm>
          <a:prstGeom prst="rect">
            <a:avLst/>
          </a:prstGeom>
          <a:noFill/>
        </p:spPr>
        <p:txBody>
          <a:bodyPr wrap="none" rtlCol="0">
            <a:spAutoFit/>
          </a:bodyPr>
          <a:lstStyle/>
          <a:p>
            <a:r>
              <a:rPr kumimoji="1" lang="ja-JP" altLang="en-US" dirty="0" smtClean="0">
                <a:solidFill>
                  <a:srgbClr val="FF0000"/>
                </a:solidFill>
              </a:rPr>
              <a:t>１５３</a:t>
            </a:r>
            <a:r>
              <a:rPr kumimoji="1" lang="en-US" altLang="ja-JP" dirty="0" smtClean="0">
                <a:solidFill>
                  <a:srgbClr val="FF0000"/>
                </a:solidFill>
              </a:rPr>
              <a:t>%</a:t>
            </a:r>
            <a:r>
              <a:rPr kumimoji="1" lang="ja-JP" altLang="en-US" dirty="0" smtClean="0">
                <a:solidFill>
                  <a:srgbClr val="FF0000"/>
                </a:solidFill>
              </a:rPr>
              <a:t>拡大している</a:t>
            </a:r>
            <a:endParaRPr kumimoji="1" lang="ja-JP" altLang="en-US" dirty="0">
              <a:solidFill>
                <a:srgbClr val="FF0000"/>
              </a:solidFill>
            </a:endParaRPr>
          </a:p>
        </p:txBody>
      </p:sp>
      <p:sp>
        <p:nvSpPr>
          <p:cNvPr id="9" name="テキスト ボックス 8"/>
          <p:cNvSpPr txBox="1"/>
          <p:nvPr/>
        </p:nvSpPr>
        <p:spPr>
          <a:xfrm>
            <a:off x="3059832" y="5983656"/>
            <a:ext cx="5889754" cy="954107"/>
          </a:xfrm>
          <a:prstGeom prst="rect">
            <a:avLst/>
          </a:prstGeom>
          <a:noFill/>
        </p:spPr>
        <p:txBody>
          <a:bodyPr wrap="none" rtlCol="0">
            <a:spAutoFit/>
          </a:bodyPr>
          <a:lstStyle/>
          <a:p>
            <a:r>
              <a:rPr lang="ja-JP" altLang="en-US" sz="1400" dirty="0" smtClean="0"/>
              <a:t>「食品</a:t>
            </a:r>
            <a:r>
              <a:rPr lang="en-US" altLang="ja-JP" sz="1400" dirty="0" smtClean="0"/>
              <a:t>,</a:t>
            </a:r>
            <a:r>
              <a:rPr lang="ja-JP" altLang="en-US" sz="1400" dirty="0" smtClean="0"/>
              <a:t>飲料</a:t>
            </a:r>
            <a:r>
              <a:rPr lang="en-US" altLang="ja-JP" sz="1400" dirty="0" smtClean="0"/>
              <a:t>,</a:t>
            </a:r>
            <a:r>
              <a:rPr lang="ja-JP" altLang="en-US" sz="1400" dirty="0" smtClean="0"/>
              <a:t>消費財分野における 復刻版マーケットの実態</a:t>
            </a:r>
            <a:endParaRPr lang="en-US" altLang="ja-JP" sz="1400" dirty="0" smtClean="0"/>
          </a:p>
          <a:p>
            <a:r>
              <a:rPr lang="ja-JP" altLang="en-US" sz="1400" dirty="0" smtClean="0"/>
              <a:t>と将来性予測分析 </a:t>
            </a:r>
            <a:r>
              <a:rPr lang="en-US" altLang="ja-JP" sz="1400" dirty="0" smtClean="0"/>
              <a:t>(2012</a:t>
            </a:r>
            <a:r>
              <a:rPr lang="ja-JP" altLang="en-US" sz="1400" dirty="0" smtClean="0"/>
              <a:t>年版</a:t>
            </a:r>
            <a:r>
              <a:rPr lang="en-US" altLang="ja-JP" sz="1400" dirty="0" smtClean="0"/>
              <a:t>)</a:t>
            </a:r>
            <a:r>
              <a:rPr lang="ja-JP" altLang="en-US" sz="1400" dirty="0" smtClean="0"/>
              <a:t>」調査報告書</a:t>
            </a:r>
            <a:endParaRPr lang="en-US" altLang="ja-JP" sz="1400" dirty="0" smtClean="0"/>
          </a:p>
          <a:p>
            <a:r>
              <a:rPr lang="en-US" altLang="ja-JP" sz="1400" dirty="0">
                <a:hlinkClick r:id="rId4"/>
              </a:rPr>
              <a:t>http://</a:t>
            </a:r>
            <a:r>
              <a:rPr lang="en-US" altLang="ja-JP" sz="1400" dirty="0" smtClean="0">
                <a:hlinkClick r:id="rId4"/>
              </a:rPr>
              <a:t>www.sogop.co.jp/news/archives/2012/06/press_rele_4.html</a:t>
            </a:r>
            <a:endParaRPr lang="en-US" altLang="ja-JP" sz="1400" dirty="0" smtClean="0"/>
          </a:p>
          <a:p>
            <a:endParaRPr lang="en-US" altLang="ja-JP" sz="1400" dirty="0" smtClean="0"/>
          </a:p>
        </p:txBody>
      </p:sp>
      <p:sp>
        <p:nvSpPr>
          <p:cNvPr id="11" name="円/楕円 10"/>
          <p:cNvSpPr/>
          <p:nvPr/>
        </p:nvSpPr>
        <p:spPr>
          <a:xfrm>
            <a:off x="1835696" y="2204864"/>
            <a:ext cx="6264696" cy="3024336"/>
          </a:xfrm>
          <a:prstGeom prst="ellipse">
            <a:avLst/>
          </a:prstGeom>
          <a:solidFill>
            <a:srgbClr val="FF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AR丸ゴシック体M" panose="020B0609010101010101" pitchFamily="49" charset="-128"/>
                <a:ea typeface="AR丸ゴシック体M" panose="020B0609010101010101" pitchFamily="49" charset="-128"/>
              </a:rPr>
              <a:t>ノスタルジアを</a:t>
            </a:r>
            <a:r>
              <a:rPr lang="ja-JP" altLang="en-US" sz="2800" dirty="0">
                <a:latin typeface="AR丸ゴシック体M" panose="020B0609010101010101" pitchFamily="49" charset="-128"/>
                <a:ea typeface="AR丸ゴシック体M" panose="020B0609010101010101" pitchFamily="49" charset="-128"/>
              </a:rPr>
              <a:t>利用</a:t>
            </a:r>
            <a:r>
              <a:rPr lang="ja-JP" altLang="en-US" sz="2800" dirty="0" smtClean="0">
                <a:latin typeface="AR丸ゴシック体M" panose="020B0609010101010101" pitchFamily="49" charset="-128"/>
                <a:ea typeface="AR丸ゴシック体M" panose="020B0609010101010101" pitchFamily="49" charset="-128"/>
              </a:rPr>
              <a:t>したマーケティングは増加傾向にある！！！</a:t>
            </a:r>
            <a:endParaRPr kumimoji="1" lang="ja-JP" altLang="en-US" sz="2800" dirty="0">
              <a:latin typeface="AR丸ゴシック体M" panose="020B0609010101010101" pitchFamily="49" charset="-128"/>
              <a:ea typeface="AR丸ゴシック体M" panose="020B0609010101010101" pitchFamily="49" charset="-128"/>
            </a:endParaRPr>
          </a:p>
        </p:txBody>
      </p:sp>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99392"/>
            <a:ext cx="1347787"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4058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クラリティ">
  <a:themeElements>
    <a:clrScheme name="クラリティ">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7888</TotalTime>
  <Words>2665</Words>
  <Application>Microsoft Office PowerPoint</Application>
  <PresentationFormat>画面に合わせる (4:3)</PresentationFormat>
  <Paragraphs>768</Paragraphs>
  <Slides>72</Slides>
  <Notes>26</Notes>
  <HiddenSlides>0</HiddenSlides>
  <MMClips>0</MMClips>
  <ScaleCrop>false</ScaleCrop>
  <HeadingPairs>
    <vt:vector size="4" baseType="variant">
      <vt:variant>
        <vt:lpstr>テーマ</vt:lpstr>
      </vt:variant>
      <vt:variant>
        <vt:i4>1</vt:i4>
      </vt:variant>
      <vt:variant>
        <vt:lpstr>スライド タイトル</vt:lpstr>
      </vt:variant>
      <vt:variant>
        <vt:i4>72</vt:i4>
      </vt:variant>
    </vt:vector>
  </HeadingPairs>
  <TitlesOfParts>
    <vt:vector size="73" baseType="lpstr">
      <vt:lpstr>クラリティ</vt:lpstr>
      <vt:lpstr>ノスタルジア マーケティング</vt:lpstr>
      <vt:lpstr>研究概要</vt:lpstr>
      <vt:lpstr>目次</vt:lpstr>
      <vt:lpstr>はじめに</vt:lpstr>
      <vt:lpstr>ノスタルジアとは</vt:lpstr>
      <vt:lpstr>ノスタルジアの特徴</vt:lpstr>
      <vt:lpstr>ノスタルジアを利用した商品</vt:lpstr>
      <vt:lpstr>復刻商品の売上市場も拡大</vt:lpstr>
      <vt:lpstr>復刻商品の売上市場も拡大</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事例からわかること</vt:lpstr>
      <vt:lpstr>問題意識</vt:lpstr>
      <vt:lpstr>先行研究のレビュー（商品）</vt:lpstr>
      <vt:lpstr>CMがもたらすノスタルジアが購買行動に及ぼす効果</vt:lpstr>
      <vt:lpstr>構成要素</vt:lpstr>
      <vt:lpstr>PowerPoint プレゼンテーション</vt:lpstr>
      <vt:lpstr>PowerPoint プレゼンテーション</vt:lpstr>
      <vt:lpstr>サービスの特性</vt:lpstr>
      <vt:lpstr>PowerPoint プレゼンテーション</vt:lpstr>
      <vt:lpstr>PowerPoint プレゼンテーション</vt:lpstr>
      <vt:lpstr>本研究における定義</vt:lpstr>
      <vt:lpstr>PowerPoint プレゼンテーション</vt:lpstr>
      <vt:lpstr>PowerPoint プレゼンテーション</vt:lpstr>
      <vt:lpstr>研究目的①</vt:lpstr>
      <vt:lpstr>研究目的②</vt:lpstr>
      <vt:lpstr>仮説導出①</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パス図</vt:lpstr>
      <vt:lpstr>事前調査</vt:lpstr>
      <vt:lpstr>事前調査出力結果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再改良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仮説　検証結果　まとめ</vt:lpstr>
      <vt:lpstr>学術的インプリケーション</vt:lpstr>
      <vt:lpstr>実務的インプリケーション</vt:lpstr>
      <vt:lpstr>今後の課題</vt:lpstr>
      <vt:lpstr>PowerPoint プレゼンテーション</vt:lpstr>
      <vt:lpstr>PowerPoint プレゼンテーション</vt:lpstr>
      <vt:lpstr>PowerPoint プレゼンテーション</vt:lpstr>
      <vt:lpstr>PowerPoint プレゼンテーション</vt:lpstr>
    </vt:vector>
  </TitlesOfParts>
  <Company>TOYO UNIV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ノスタルジア マーケティング(仮)</dc:title>
  <dc:creator>TOYO UNIV</dc:creator>
  <cp:lastModifiedBy>MIYAKO</cp:lastModifiedBy>
  <cp:revision>602</cp:revision>
  <cp:lastPrinted>2015-12-19T06:48:26Z</cp:lastPrinted>
  <dcterms:created xsi:type="dcterms:W3CDTF">2015-06-15T02:31:20Z</dcterms:created>
  <dcterms:modified xsi:type="dcterms:W3CDTF">2015-12-19T10:37:14Z</dcterms:modified>
</cp:coreProperties>
</file>